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04" r:id="rId1"/>
  </p:sldMasterIdLst>
  <p:notesMasterIdLst>
    <p:notesMasterId r:id="rId19"/>
  </p:notesMasterIdLst>
  <p:sldIdLst>
    <p:sldId id="294" r:id="rId2"/>
    <p:sldId id="296" r:id="rId3"/>
    <p:sldId id="314" r:id="rId4"/>
    <p:sldId id="316" r:id="rId5"/>
    <p:sldId id="329" r:id="rId6"/>
    <p:sldId id="321" r:id="rId7"/>
    <p:sldId id="331" r:id="rId8"/>
    <p:sldId id="332" r:id="rId9"/>
    <p:sldId id="333" r:id="rId10"/>
    <p:sldId id="325" r:id="rId11"/>
    <p:sldId id="328" r:id="rId12"/>
    <p:sldId id="323" r:id="rId13"/>
    <p:sldId id="326" r:id="rId14"/>
    <p:sldId id="324" r:id="rId15"/>
    <p:sldId id="319" r:id="rId16"/>
    <p:sldId id="335" r:id="rId17"/>
    <p:sldId id="310" r:id="rId18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87868" autoAdjust="0"/>
  </p:normalViewPr>
  <p:slideViewPr>
    <p:cSldViewPr>
      <p:cViewPr varScale="1">
        <p:scale>
          <a:sx n="80" d="100"/>
          <a:sy n="80" d="100"/>
        </p:scale>
        <p:origin x="-1272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34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6" name="AutoShape 1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786" name="Rectangle 1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49775" cy="34067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90" name="Rectangle 18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4175" cy="4092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49575" cy="43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E40F18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ea typeface="DejaVuSans" charset="0"/>
                <a:cs typeface="DejaVuSans" charset="0"/>
              </a:defRPr>
            </a:lvl1pPr>
          </a:lstStyle>
          <a:p>
            <a:pPr>
              <a:defRPr/>
            </a:pPr>
            <a:fld id="{1EB6F522-8028-4C08-9BF3-F067268C4C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7054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6175" y="685800"/>
            <a:ext cx="4543425" cy="3406775"/>
          </a:xfrm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4489734-6A75-49D7-A999-1CC97EDDB5A3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buClr>
                <a:srgbClr val="000000"/>
              </a:buClr>
              <a:buSzPct val="100000"/>
              <a:buFont typeface="Arial" charset="0"/>
              <a:buNone/>
              <a:defRPr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679E867-3C62-4D9F-B93E-35CD341A1BED}" type="datetime1">
              <a:rPr lang="en-US"/>
              <a:pPr>
                <a:defRPr/>
              </a:pPr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buClr>
                <a:srgbClr val="000000"/>
              </a:buClr>
              <a:buSzPct val="100000"/>
              <a:buFont typeface="Arial" charset="0"/>
              <a:buNone/>
              <a:defRPr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buClr>
                <a:srgbClr val="000000"/>
              </a:buClr>
              <a:buSzPct val="100000"/>
              <a:buFont typeface="Arial" charset="0"/>
              <a:buNone/>
              <a:defRPr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5AF98D1-F08F-41BD-8116-24095F880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buClr>
                <a:srgbClr val="000000"/>
              </a:buClr>
              <a:buSzPct val="100000"/>
              <a:buFont typeface="Arial" charset="0"/>
              <a:buNone/>
              <a:defRPr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45469ED-DE74-4C78-9BD6-77A2B822969B}" type="datetime1">
              <a:rPr lang="en-US"/>
              <a:pPr>
                <a:defRPr/>
              </a:pPr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buClr>
                <a:srgbClr val="000000"/>
              </a:buClr>
              <a:buSzPct val="100000"/>
              <a:buFont typeface="Arial" charset="0"/>
              <a:buNone/>
              <a:defRPr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buClr>
                <a:srgbClr val="000000"/>
              </a:buClr>
              <a:buSzPct val="100000"/>
              <a:buFont typeface="Arial" charset="0"/>
              <a:buNone/>
              <a:defRPr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9DB28EB-8F91-4C2D-B109-45E70CC49F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buClr>
                <a:srgbClr val="000000"/>
              </a:buClr>
              <a:buSzPct val="100000"/>
              <a:buFont typeface="Arial" charset="0"/>
              <a:buNone/>
              <a:defRPr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B448DF6-C1C1-445F-ABA9-5ADFC57DE1D5}" type="datetime1">
              <a:rPr lang="en-US"/>
              <a:pPr>
                <a:defRPr/>
              </a:pPr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buClr>
                <a:srgbClr val="000000"/>
              </a:buClr>
              <a:buSzPct val="100000"/>
              <a:buFont typeface="Arial" charset="0"/>
              <a:buNone/>
              <a:defRPr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buClr>
                <a:srgbClr val="000000"/>
              </a:buClr>
              <a:buSzPct val="100000"/>
              <a:buFont typeface="Arial" charset="0"/>
              <a:buNone/>
              <a:defRPr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273AE92-BBBC-4FF0-8FF0-E1E50F24C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buClr>
                <a:srgbClr val="000000"/>
              </a:buClr>
              <a:buSzPct val="100000"/>
              <a:buFont typeface="Arial" charset="0"/>
              <a:buNone/>
              <a:defRPr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EBD319B-B45F-4A41-B998-7331813327EB}" type="datetime1">
              <a:rPr lang="en-US"/>
              <a:pPr>
                <a:defRPr/>
              </a:pPr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buClr>
                <a:srgbClr val="000000"/>
              </a:buClr>
              <a:buSzPct val="100000"/>
              <a:buFont typeface="Arial" charset="0"/>
              <a:buNone/>
              <a:defRPr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buClr>
                <a:srgbClr val="000000"/>
              </a:buClr>
              <a:buSzPct val="100000"/>
              <a:buFont typeface="Arial" charset="0"/>
              <a:buNone/>
              <a:defRPr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3C23A9B-898B-4513-BB1B-591D4B3B99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buClr>
                <a:srgbClr val="000000"/>
              </a:buClr>
              <a:buSzPct val="100000"/>
              <a:buFont typeface="Arial" charset="0"/>
              <a:buNone/>
              <a:defRPr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B518D9B-8183-4FB3-A0C1-BF5927EC4698}" type="datetime1">
              <a:rPr lang="en-US"/>
              <a:pPr>
                <a:defRPr/>
              </a:pPr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buClr>
                <a:srgbClr val="000000"/>
              </a:buClr>
              <a:buSzPct val="100000"/>
              <a:buFont typeface="Arial" charset="0"/>
              <a:buNone/>
              <a:defRPr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buClr>
                <a:srgbClr val="000000"/>
              </a:buClr>
              <a:buSzPct val="100000"/>
              <a:buFont typeface="Arial" charset="0"/>
              <a:buNone/>
              <a:defRPr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5A5565CA-9DFB-48DC-BE1A-2B3FAACF9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buClr>
                <a:srgbClr val="000000"/>
              </a:buClr>
              <a:buSzPct val="100000"/>
              <a:buFont typeface="Arial" charset="0"/>
              <a:buNone/>
              <a:defRPr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6890A05-5272-44B9-A042-D2F952C082C7}" type="datetime1">
              <a:rPr lang="en-US"/>
              <a:pPr>
                <a:defRPr/>
              </a:pPr>
              <a:t>9/24/2010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buClr>
                <a:srgbClr val="000000"/>
              </a:buClr>
              <a:buSzPct val="100000"/>
              <a:buFont typeface="Arial" charset="0"/>
              <a:buNone/>
              <a:defRPr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buClr>
                <a:srgbClr val="000000"/>
              </a:buClr>
              <a:buSzPct val="100000"/>
              <a:buFont typeface="Arial" charset="0"/>
              <a:buNone/>
              <a:defRPr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DD5D90C-6480-40C7-9F44-1E217BEB6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buClr>
                <a:srgbClr val="000000"/>
              </a:buClr>
              <a:buSzPct val="100000"/>
              <a:buFont typeface="Arial" charset="0"/>
              <a:buNone/>
              <a:defRPr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EFC3F24-88D8-46D0-ADD7-D8989933F9E3}" type="datetime1">
              <a:rPr lang="en-US"/>
              <a:pPr>
                <a:defRPr/>
              </a:pPr>
              <a:t>9/24/2010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buClr>
                <a:srgbClr val="000000"/>
              </a:buClr>
              <a:buSzPct val="100000"/>
              <a:buFont typeface="Arial" charset="0"/>
              <a:buNone/>
              <a:defRPr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buClr>
                <a:srgbClr val="000000"/>
              </a:buClr>
              <a:buSzPct val="100000"/>
              <a:buFont typeface="Arial" charset="0"/>
              <a:buNone/>
              <a:defRPr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D3C4141F-7AE2-4E19-9865-E1104DFF5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buClr>
                <a:srgbClr val="000000"/>
              </a:buClr>
              <a:buSzPct val="100000"/>
              <a:buFont typeface="Arial" charset="0"/>
              <a:buNone/>
              <a:defRPr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B17CA057-601C-42B4-8FCE-17F81C7292A8}" type="datetime1">
              <a:rPr lang="en-US"/>
              <a:pPr>
                <a:defRPr/>
              </a:pPr>
              <a:t>9/24/2010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buClr>
                <a:srgbClr val="000000"/>
              </a:buClr>
              <a:buSzPct val="100000"/>
              <a:buFont typeface="Arial" charset="0"/>
              <a:buNone/>
              <a:defRPr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buClr>
                <a:srgbClr val="000000"/>
              </a:buClr>
              <a:buSzPct val="100000"/>
              <a:buFont typeface="Arial" charset="0"/>
              <a:buNone/>
              <a:defRPr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8E6C5D54-FB6C-46E1-AA77-6952AC2009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buClr>
                <a:srgbClr val="000000"/>
              </a:buClr>
              <a:buSzPct val="100000"/>
              <a:buFont typeface="Arial" charset="0"/>
              <a:buNone/>
              <a:defRPr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72A68BB-757E-4AFA-8C63-54862BED5C1F}" type="datetime1">
              <a:rPr lang="en-US"/>
              <a:pPr>
                <a:defRPr/>
              </a:pPr>
              <a:t>9/24/2010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buClr>
                <a:srgbClr val="000000"/>
              </a:buClr>
              <a:buSzPct val="100000"/>
              <a:buFont typeface="Arial" charset="0"/>
              <a:buNone/>
              <a:defRPr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buClr>
                <a:srgbClr val="000000"/>
              </a:buClr>
              <a:buSzPct val="100000"/>
              <a:buFont typeface="Arial" charset="0"/>
              <a:buNone/>
              <a:defRPr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E631A7C-6C4B-40C4-9D1D-44FA20CBD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buClr>
                <a:srgbClr val="000000"/>
              </a:buClr>
              <a:buSzPct val="100000"/>
              <a:buFont typeface="Arial" charset="0"/>
              <a:buNone/>
              <a:defRPr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A3A681A-7E60-490A-AFFD-7EB1DB919415}" type="datetime1">
              <a:rPr lang="en-US"/>
              <a:pPr>
                <a:defRPr/>
              </a:pPr>
              <a:t>9/24/2010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buClr>
                <a:srgbClr val="000000"/>
              </a:buClr>
              <a:buSzPct val="100000"/>
              <a:buFont typeface="Arial" charset="0"/>
              <a:buNone/>
              <a:defRPr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buClr>
                <a:srgbClr val="000000"/>
              </a:buClr>
              <a:buSzPct val="100000"/>
              <a:buFont typeface="Arial" charset="0"/>
              <a:buNone/>
              <a:defRPr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61F8D70A-2717-4786-AD45-602B18B42D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buClr>
                <a:srgbClr val="000000"/>
              </a:buClr>
              <a:buSzPct val="100000"/>
              <a:buFont typeface="Arial" charset="0"/>
              <a:buNone/>
              <a:defRPr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E0B5E5C-3AE8-4C8D-AC4F-7DA5BB54CDB0}" type="datetime1">
              <a:rPr lang="en-US"/>
              <a:pPr>
                <a:defRPr/>
              </a:pPr>
              <a:t>9/24/2010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buClr>
                <a:srgbClr val="000000"/>
              </a:buClr>
              <a:buSzPct val="100000"/>
              <a:buFont typeface="Arial" charset="0"/>
              <a:buNone/>
              <a:defRPr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buClr>
                <a:srgbClr val="000000"/>
              </a:buClr>
              <a:buSzPct val="100000"/>
              <a:buFont typeface="Arial" charset="0"/>
              <a:buNone/>
              <a:defRPr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43C5394-C33E-4874-8FFE-4023F2D8B5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SzTx/>
              <a:buFontTx/>
              <a:buNone/>
              <a:defRPr sz="1200">
                <a:solidFill>
                  <a:srgbClr val="898989"/>
                </a:solidFill>
                <a:latin typeface="Calibri" pitchFamily="34" charset="0"/>
                <a:ea typeface="AR PL ShanHeiSun Uni" charset="0"/>
                <a:cs typeface="AR PL ShanHeiSun Uni" charset="0"/>
              </a:defRPr>
            </a:lvl1pPr>
          </a:lstStyle>
          <a:p>
            <a:pPr>
              <a:defRPr/>
            </a:pPr>
            <a:fld id="{ED320835-4989-4994-A48C-FE8F882C5725}" type="datetime1">
              <a:rPr lang="en-US"/>
              <a:pPr>
                <a:defRPr/>
              </a:pPr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buClrTx/>
              <a:buSzTx/>
              <a:buFontTx/>
              <a:buNone/>
              <a:defRPr sz="1200">
                <a:solidFill>
                  <a:srgbClr val="898989"/>
                </a:solidFill>
                <a:latin typeface="Calibri" pitchFamily="34" charset="0"/>
                <a:ea typeface="AR PL ShanHeiSun Uni" charset="0"/>
                <a:cs typeface="AR PL ShanHeiSun Un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sz="1200">
                <a:solidFill>
                  <a:srgbClr val="898989"/>
                </a:solidFill>
                <a:latin typeface="Calibri" pitchFamily="34" charset="0"/>
                <a:ea typeface="AR PL ShanHeiSun Uni" charset="0"/>
                <a:cs typeface="AR PL ShanHeiSun Uni" charset="0"/>
              </a:defRPr>
            </a:lvl1pPr>
          </a:lstStyle>
          <a:p>
            <a:pPr>
              <a:defRPr/>
            </a:pPr>
            <a:fld id="{E18EA016-78F6-4AA0-903F-BDC001F10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5" r:id="rId1"/>
    <p:sldLayoutId id="2147484236" r:id="rId2"/>
    <p:sldLayoutId id="2147484237" r:id="rId3"/>
    <p:sldLayoutId id="2147484238" r:id="rId4"/>
    <p:sldLayoutId id="2147484239" r:id="rId5"/>
    <p:sldLayoutId id="2147484240" r:id="rId6"/>
    <p:sldLayoutId id="2147484241" r:id="rId7"/>
    <p:sldLayoutId id="2147484242" r:id="rId8"/>
    <p:sldLayoutId id="2147484243" r:id="rId9"/>
    <p:sldLayoutId id="2147484244" r:id="rId10"/>
    <p:sldLayoutId id="214748424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495800" cy="8382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3" name="Title 1"/>
          <p:cNvSpPr txBox="1">
            <a:spLocks/>
          </p:cNvSpPr>
          <p:nvPr/>
        </p:nvSpPr>
        <p:spPr bwMode="auto">
          <a:xfrm>
            <a:off x="0" y="0"/>
            <a:ext cx="449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sz="4400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15364" name="Group 1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026" name="Picture 2" descr="C:\Users\camerond\Downloads\knoesis_whit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0000" y="6553200"/>
              <a:ext cx="1366838" cy="190500"/>
            </a:xfrm>
            <a:prstGeom prst="rect">
              <a:avLst/>
            </a:prstGeom>
            <a:noFill/>
            <a:effectLst>
              <a:outerShdw sx="1000" sy="1000" algn="ctr" rotWithShape="0">
                <a:srgbClr val="000000">
                  <a:alpha val="43137"/>
                </a:srgbClr>
              </a:outerShdw>
            </a:effec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6400800"/>
              <a:ext cx="655638" cy="4572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15371" name="Picture 4" descr="C:\Users\camerond\Downloads\e_white_trans_new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027333" y="6553200"/>
              <a:ext cx="5080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/>
          </p:nvSpPr>
          <p:spPr>
            <a:xfrm>
              <a:off x="0" y="6371431"/>
              <a:ext cx="9144000" cy="46038"/>
            </a:xfrm>
            <a:prstGeom prst="rect">
              <a:avLst/>
            </a:prstGeom>
            <a:solidFill>
              <a:srgbClr val="5A7C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4495800" cy="838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6350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495800" y="0"/>
              <a:ext cx="464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0" sx="105000" sy="105000" algn="ctr" rotWithShape="0">
                <a:srgbClr val="000000">
                  <a:alpha val="36000"/>
                </a:srgbClr>
              </a:outerShdw>
            </a:effectLst>
          </p:spPr>
        </p:pic>
        <p:sp>
          <p:nvSpPr>
            <p:cNvPr id="8" name="Rectangle 7"/>
            <p:cNvSpPr/>
            <p:nvPr/>
          </p:nvSpPr>
          <p:spPr>
            <a:xfrm>
              <a:off x="0" y="609600"/>
              <a:ext cx="4572000" cy="136525"/>
            </a:xfrm>
            <a:prstGeom prst="rect">
              <a:avLst/>
            </a:prstGeom>
            <a:solidFill>
              <a:srgbClr val="5A7CB2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5365" name="Rectangle 1"/>
          <p:cNvSpPr>
            <a:spLocks noChangeArrowheads="1"/>
          </p:cNvSpPr>
          <p:nvPr/>
        </p:nvSpPr>
        <p:spPr bwMode="auto">
          <a:xfrm>
            <a:off x="0" y="1446213"/>
            <a:ext cx="9144000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  <a:ea typeface="AR PL ShanHeiSun Uni" charset="0"/>
                <a:cs typeface="AR PL ShanHeiSun Uni" charset="0"/>
              </a:rPr>
              <a:t>A Taxonomy-based Model for Expertise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ea typeface="AR PL ShanHeiSun Uni" charset="0"/>
                <a:cs typeface="AR PL ShanHeiSun Uni" charset="0"/>
              </a:rPr>
              <a:t>Extrapolation</a:t>
            </a:r>
            <a:endParaRPr lang="en-GB" sz="3200" dirty="0">
              <a:solidFill>
                <a:schemeClr val="tx1"/>
              </a:solidFill>
              <a:ea typeface="AR PL ShanHeiSun Uni" charset="0"/>
              <a:cs typeface="AR PL ShanHeiSun Uni" charset="0"/>
            </a:endParaRPr>
          </a:p>
        </p:txBody>
      </p:sp>
      <p:sp>
        <p:nvSpPr>
          <p:cNvPr id="15366" name="Text Box 2"/>
          <p:cNvSpPr txBox="1">
            <a:spLocks noChangeArrowheads="1"/>
          </p:cNvSpPr>
          <p:nvPr/>
        </p:nvSpPr>
        <p:spPr bwMode="auto">
          <a:xfrm>
            <a:off x="457200" y="2971800"/>
            <a:ext cx="8229600" cy="3018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000" b="1" dirty="0" err="1">
                <a:solidFill>
                  <a:schemeClr val="tx1"/>
                </a:solidFill>
                <a:ea typeface="AR PL ShanHeiSun Uni" charset="0"/>
                <a:cs typeface="AR PL ShanHeiSun Uni" charset="0"/>
              </a:rPr>
              <a:t>Delroy</a:t>
            </a:r>
            <a:r>
              <a:rPr lang="en-GB" sz="2000" b="1" dirty="0">
                <a:solidFill>
                  <a:schemeClr val="tx1"/>
                </a:solidFill>
                <a:ea typeface="AR PL ShanHeiSun Uni" charset="0"/>
                <a:cs typeface="AR PL ShanHeiSun Uni" charset="0"/>
              </a:rPr>
              <a:t> Cameron, </a:t>
            </a:r>
            <a:r>
              <a:rPr lang="en-GB" sz="2000" b="1" dirty="0" err="1">
                <a:solidFill>
                  <a:schemeClr val="tx1"/>
                </a:solidFill>
                <a:ea typeface="AR PL ShanHeiSun Uni" charset="0"/>
                <a:cs typeface="AR PL ShanHeiSun Uni" charset="0"/>
              </a:rPr>
              <a:t>Amit</a:t>
            </a:r>
            <a:r>
              <a:rPr lang="en-GB" sz="2000" b="1" dirty="0">
                <a:solidFill>
                  <a:schemeClr val="tx1"/>
                </a:solidFill>
                <a:ea typeface="AR PL ShanHeiSun Uni" charset="0"/>
                <a:cs typeface="AR PL ShanHeiSun Uni" charset="0"/>
              </a:rPr>
              <a:t> P. </a:t>
            </a:r>
            <a:r>
              <a:rPr lang="en-GB" sz="2000" b="1" dirty="0" err="1">
                <a:solidFill>
                  <a:schemeClr val="tx1"/>
                </a:solidFill>
                <a:ea typeface="AR PL ShanHeiSun Uni" charset="0"/>
                <a:cs typeface="AR PL ShanHeiSun Uni" charset="0"/>
              </a:rPr>
              <a:t>Sheth</a:t>
            </a:r>
            <a:endParaRPr lang="en-GB" sz="2000" b="1" dirty="0">
              <a:solidFill>
                <a:schemeClr val="tx1"/>
              </a:solidFill>
              <a:ea typeface="AR PL ShanHeiSun Uni" charset="0"/>
              <a:cs typeface="AR PL ShanHeiSun Uni" charset="0"/>
            </a:endParaRP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400" dirty="0">
                <a:solidFill>
                  <a:schemeClr val="tx1"/>
                </a:solidFill>
                <a:ea typeface="AR PL ShanHeiSun Uni" charset="0"/>
                <a:cs typeface="AR PL ShanHeiSun Uni" charset="0"/>
              </a:rPr>
              <a:t>Ohio </a:t>
            </a:r>
            <a:r>
              <a:rPr lang="en-GB" sz="1400" dirty="0" err="1">
                <a:solidFill>
                  <a:schemeClr val="tx1"/>
                </a:solidFill>
                <a:ea typeface="AR PL ShanHeiSun Uni" charset="0"/>
                <a:cs typeface="AR PL ShanHeiSun Uni" charset="0"/>
              </a:rPr>
              <a:t>Center</a:t>
            </a:r>
            <a:r>
              <a:rPr lang="en-GB" sz="1400" dirty="0">
                <a:solidFill>
                  <a:schemeClr val="tx1"/>
                </a:solidFill>
                <a:ea typeface="AR PL ShanHeiSun Uni" charset="0"/>
                <a:cs typeface="AR PL ShanHeiSun Uni" charset="0"/>
              </a:rPr>
              <a:t> for Excellence in </a:t>
            </a:r>
            <a:r>
              <a:rPr lang="en-GB" sz="1400" dirty="0" smtClean="0">
                <a:solidFill>
                  <a:schemeClr val="tx1"/>
                </a:solidFill>
                <a:ea typeface="AR PL ShanHeiSun Uni" charset="0"/>
                <a:cs typeface="AR PL ShanHeiSun Uni" charset="0"/>
              </a:rPr>
              <a:t>Knowledge-enabled </a:t>
            </a:r>
            <a:r>
              <a:rPr lang="en-GB" sz="1400" dirty="0">
                <a:solidFill>
                  <a:schemeClr val="tx1"/>
                </a:solidFill>
                <a:ea typeface="AR PL ShanHeiSun Uni" charset="0"/>
                <a:cs typeface="AR PL ShanHeiSun Uni" charset="0"/>
              </a:rPr>
              <a:t>Computing (Kno.e.sis) 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400" b="1" dirty="0">
                <a:solidFill>
                  <a:schemeClr val="tx1"/>
                </a:solidFill>
                <a:ea typeface="AR PL ShanHeiSun Uni" charset="0"/>
                <a:cs typeface="AR PL ShanHeiSun Uni" charset="0"/>
              </a:rPr>
              <a:t>Wright State University</a:t>
            </a:r>
            <a:r>
              <a:rPr lang="en-GB" sz="1400" dirty="0">
                <a:solidFill>
                  <a:schemeClr val="tx1"/>
                </a:solidFill>
                <a:ea typeface="AR PL ShanHeiSun Uni" charset="0"/>
                <a:cs typeface="AR PL ShanHeiSun Uni" charset="0"/>
              </a:rPr>
              <a:t>, Dayton OH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dirty="0">
              <a:solidFill>
                <a:schemeClr val="tx1"/>
              </a:solidFill>
              <a:ea typeface="AR PL ShanHeiSun Uni" charset="0"/>
              <a:cs typeface="AR PL ShanHeiSun Uni" charset="0"/>
            </a:endParaRP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000" b="1" dirty="0" err="1">
                <a:solidFill>
                  <a:schemeClr val="tx1"/>
                </a:solidFill>
                <a:ea typeface="AR PL ShanHeiSun Uni" charset="0"/>
                <a:cs typeface="AR PL ShanHeiSun Uni" charset="0"/>
              </a:rPr>
              <a:t>Boanerges</a:t>
            </a:r>
            <a:r>
              <a:rPr lang="en-GB" sz="2000" b="1" dirty="0">
                <a:solidFill>
                  <a:schemeClr val="tx1"/>
                </a:solidFill>
                <a:ea typeface="AR PL ShanHeiSun Uni" charset="0"/>
                <a:cs typeface="AR PL ShanHeiSun Uni" charset="0"/>
              </a:rPr>
              <a:t> Aleman-Meza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>
                <a:solidFill>
                  <a:schemeClr val="tx1"/>
                </a:solidFill>
              </a:rPr>
              <a:t>Department of Biochemistry and Cell Biology</a:t>
            </a:r>
            <a:endParaRPr lang="en-US" sz="1400" dirty="0">
              <a:solidFill>
                <a:schemeClr val="tx1"/>
              </a:solidFill>
              <a:ea typeface="AR PL ShanHeiSun Uni" charset="0"/>
              <a:cs typeface="AR PL ShanHeiSun Uni" charset="0"/>
            </a:endParaRP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b="1" dirty="0">
                <a:solidFill>
                  <a:schemeClr val="tx1"/>
                </a:solidFill>
                <a:ea typeface="AR PL ShanHeiSun Uni" charset="0"/>
                <a:cs typeface="AR PL ShanHeiSun Uni" charset="0"/>
              </a:rPr>
              <a:t>Rice University</a:t>
            </a:r>
            <a:r>
              <a:rPr lang="en-US" sz="1400" dirty="0">
                <a:solidFill>
                  <a:schemeClr val="tx1"/>
                </a:solidFill>
                <a:ea typeface="AR PL ShanHeiSun Uni" charset="0"/>
                <a:cs typeface="AR PL ShanHeiSun Uni" charset="0"/>
              </a:rPr>
              <a:t>, </a:t>
            </a:r>
            <a:r>
              <a:rPr lang="en-GB" sz="1400" dirty="0">
                <a:solidFill>
                  <a:schemeClr val="tx1"/>
                </a:solidFill>
                <a:ea typeface="AR PL ShanHeiSun Uni" charset="0"/>
                <a:cs typeface="AR PL ShanHeiSun Uni" charset="0"/>
              </a:rPr>
              <a:t>Houston TX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1400" dirty="0">
              <a:solidFill>
                <a:schemeClr val="tx1"/>
              </a:solidFill>
              <a:ea typeface="AR PL ShanHeiSun Uni" charset="0"/>
              <a:cs typeface="AR PL ShanHeiSun Uni" charset="0"/>
            </a:endParaRPr>
          </a:p>
          <a:p>
            <a:pPr marL="400050" indent="-400050"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000" b="1" dirty="0">
                <a:solidFill>
                  <a:schemeClr val="tx1"/>
                </a:solidFill>
                <a:ea typeface="AR PL ShanHeiSun Uni" charset="0"/>
                <a:cs typeface="AR PL ShanHeiSun Uni" charset="0"/>
              </a:rPr>
              <a:t>I. </a:t>
            </a:r>
            <a:r>
              <a:rPr lang="en-GB" sz="2000" b="1" dirty="0" err="1">
                <a:solidFill>
                  <a:schemeClr val="tx1"/>
                </a:solidFill>
                <a:ea typeface="AR PL ShanHeiSun Uni" charset="0"/>
                <a:cs typeface="AR PL ShanHeiSun Uni" charset="0"/>
              </a:rPr>
              <a:t>Budak</a:t>
            </a:r>
            <a:r>
              <a:rPr lang="en-GB" sz="2000" b="1" dirty="0">
                <a:solidFill>
                  <a:schemeClr val="tx1"/>
                </a:solidFill>
                <a:ea typeface="AR PL ShanHeiSun Uni" charset="0"/>
                <a:cs typeface="AR PL ShanHeiSun Uni" charset="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ea typeface="AR PL ShanHeiSun Uni" charset="0"/>
                <a:cs typeface="AR PL ShanHeiSun Uni" charset="0"/>
              </a:rPr>
              <a:t>Arpinar</a:t>
            </a:r>
            <a:r>
              <a:rPr lang="en-GB" sz="2000" b="1" dirty="0">
                <a:solidFill>
                  <a:schemeClr val="tx1"/>
                </a:solidFill>
                <a:ea typeface="AR PL ShanHeiSun Uni" charset="0"/>
                <a:cs typeface="AR PL ShanHeiSun Uni" charset="0"/>
              </a:rPr>
              <a:t>, </a:t>
            </a:r>
            <a:r>
              <a:rPr lang="en-GB" sz="2000" b="1" dirty="0" err="1">
                <a:solidFill>
                  <a:schemeClr val="tx1"/>
                </a:solidFill>
                <a:ea typeface="AR PL ShanHeiSun Uni" charset="0"/>
                <a:cs typeface="AR PL ShanHeiSun Uni" charset="0"/>
              </a:rPr>
              <a:t>Sheron</a:t>
            </a:r>
            <a:r>
              <a:rPr lang="en-GB" sz="2000" b="1" dirty="0">
                <a:solidFill>
                  <a:schemeClr val="tx1"/>
                </a:solidFill>
                <a:ea typeface="AR PL ShanHeiSun Uni" charset="0"/>
                <a:cs typeface="AR PL ShanHeiSun Uni" charset="0"/>
              </a:rPr>
              <a:t> L. Decker</a:t>
            </a:r>
          </a:p>
          <a:p>
            <a:pPr marL="400050" indent="-400050"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>
                <a:solidFill>
                  <a:schemeClr val="tx1"/>
                </a:solidFill>
              </a:rPr>
              <a:t>LSDIS </a:t>
            </a:r>
            <a:r>
              <a:rPr lang="en-US" sz="1400" dirty="0" smtClean="0">
                <a:solidFill>
                  <a:schemeClr val="tx1"/>
                </a:solidFill>
              </a:rPr>
              <a:t>Lab,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Department </a:t>
            </a:r>
            <a:r>
              <a:rPr lang="en-US" sz="1400" dirty="0">
                <a:solidFill>
                  <a:schemeClr val="tx1"/>
                </a:solidFill>
              </a:rPr>
              <a:t>of Computer Science</a:t>
            </a:r>
          </a:p>
          <a:p>
            <a:pPr marL="400050" indent="-400050"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b="1" dirty="0">
                <a:solidFill>
                  <a:schemeClr val="tx1"/>
                </a:solidFill>
              </a:rPr>
              <a:t>University of Georgia</a:t>
            </a:r>
            <a:r>
              <a:rPr lang="en-US" sz="1400" dirty="0">
                <a:solidFill>
                  <a:schemeClr val="tx1"/>
                </a:solidFill>
              </a:rPr>
              <a:t>, Athens GA</a:t>
            </a:r>
            <a:endParaRPr lang="en-GB" sz="1400" dirty="0">
              <a:solidFill>
                <a:schemeClr val="tx1"/>
              </a:solidFill>
              <a:ea typeface="AR PL ShanHeiSun Uni" charset="0"/>
              <a:cs typeface="AR PL ShanHeiSun Uni" charset="0"/>
            </a:endParaRP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1400" dirty="0">
              <a:solidFill>
                <a:schemeClr val="tx1"/>
              </a:solidFill>
              <a:ea typeface="AR PL ShanHeiSun Uni" charset="0"/>
              <a:cs typeface="AR PL ShanHeiSun Uni" charset="0"/>
            </a:endParaRPr>
          </a:p>
        </p:txBody>
      </p:sp>
      <p:sp>
        <p:nvSpPr>
          <p:cNvPr id="15367" name="Rectangle 1"/>
          <p:cNvSpPr>
            <a:spLocks noChangeArrowheads="1"/>
          </p:cNvSpPr>
          <p:nvPr/>
        </p:nvSpPr>
        <p:spPr bwMode="auto">
          <a:xfrm>
            <a:off x="0" y="0"/>
            <a:ext cx="4495800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48</a:t>
            </a:r>
            <a:r>
              <a:rPr lang="en-GB" sz="1600" baseline="3000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th</a:t>
            </a:r>
            <a:r>
              <a:rPr lang="en-GB" sz="160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 ACM Southeast Conference. ACMSE 2010. 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Oxford, Mississippi.  April 15-17, 2010.</a:t>
            </a:r>
          </a:p>
        </p:txBody>
      </p:sp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0" sx="105000" sy="105000" algn="ctr" rotWithShape="0">
              <a:srgbClr val="000000">
                <a:alpha val="36000"/>
              </a:srgbClr>
            </a:outerShdw>
          </a:effec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482735"/>
            <a:ext cx="752475" cy="317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99" y="6491960"/>
            <a:ext cx="2562225" cy="29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763979" y="6492092"/>
            <a:ext cx="0" cy="28970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:\Users\Delroy\Downloads\Logo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6428116"/>
            <a:ext cx="1993441" cy="379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495800" cy="8382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9699" name="Title 1"/>
          <p:cNvSpPr txBox="1">
            <a:spLocks/>
          </p:cNvSpPr>
          <p:nvPr/>
        </p:nvSpPr>
        <p:spPr bwMode="auto">
          <a:xfrm>
            <a:off x="0" y="0"/>
            <a:ext cx="449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sz="4400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-76200" y="0"/>
            <a:ext cx="9220200" cy="6858000"/>
            <a:chOff x="-76200" y="0"/>
            <a:chExt cx="9220200" cy="6858000"/>
          </a:xfrm>
        </p:grpSpPr>
        <p:pic>
          <p:nvPicPr>
            <p:cNvPr id="1026" name="Picture 2" descr="C:\Users\camerond\Downloads\knoesis_white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20000" y="6553200"/>
              <a:ext cx="1366838" cy="190500"/>
            </a:xfrm>
            <a:prstGeom prst="rect">
              <a:avLst/>
            </a:prstGeom>
            <a:noFill/>
            <a:effectLst>
              <a:outerShdw sx="1000" sy="1000" algn="ctr" rotWithShape="0">
                <a:srgbClr val="000000">
                  <a:alpha val="43137"/>
                </a:srgbClr>
              </a:outerShdw>
            </a:effec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6400800"/>
              <a:ext cx="655638" cy="4572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29706" name="Picture 4" descr="C:\Users\camerond\Downloads\e_white_trans_new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27333" y="6553200"/>
              <a:ext cx="5080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/>
          </p:nvSpPr>
          <p:spPr>
            <a:xfrm>
              <a:off x="-76200" y="6394450"/>
              <a:ext cx="9220200" cy="46038"/>
            </a:xfrm>
            <a:prstGeom prst="rect">
              <a:avLst/>
            </a:prstGeom>
            <a:solidFill>
              <a:srgbClr val="5A7C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4495800" cy="838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6350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495800" y="0"/>
              <a:ext cx="464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0" sx="105000" sy="105000" algn="ctr" rotWithShape="0">
                <a:srgbClr val="000000">
                  <a:alpha val="36000"/>
                </a:srgbClr>
              </a:outerShdw>
            </a:effectLst>
          </p:spPr>
        </p:pic>
        <p:sp>
          <p:nvSpPr>
            <p:cNvPr id="8" name="Rectangle 7"/>
            <p:cNvSpPr/>
            <p:nvPr/>
          </p:nvSpPr>
          <p:spPr>
            <a:xfrm>
              <a:off x="0" y="609600"/>
              <a:ext cx="4572000" cy="136525"/>
            </a:xfrm>
            <a:prstGeom prst="rect">
              <a:avLst/>
            </a:prstGeom>
            <a:solidFill>
              <a:srgbClr val="5A7CB2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9701" name="Rectangle 1"/>
          <p:cNvSpPr>
            <a:spLocks noChangeArrowheads="1"/>
          </p:cNvSpPr>
          <p:nvPr/>
        </p:nvSpPr>
        <p:spPr bwMode="auto">
          <a:xfrm>
            <a:off x="0" y="0"/>
            <a:ext cx="5105400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 smtClean="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DEMO</a:t>
            </a:r>
            <a:endParaRPr lang="en-GB" sz="3200" dirty="0">
              <a:solidFill>
                <a:srgbClr val="000000"/>
              </a:solidFill>
              <a:ea typeface="AR PL ShanHeiSun Uni" charset="0"/>
              <a:cs typeface="AR PL ShanHeiSun Uni" charset="0"/>
            </a:endParaRPr>
          </a:p>
        </p:txBody>
      </p:sp>
      <p:sp>
        <p:nvSpPr>
          <p:cNvPr id="16" name="Slide Number Placeholder 17"/>
          <p:cNvSpPr txBox="1">
            <a:spLocks/>
          </p:cNvSpPr>
          <p:nvPr/>
        </p:nvSpPr>
        <p:spPr bwMode="auto">
          <a:xfrm>
            <a:off x="3505200" y="64008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179102BA-3CED-4159-95E5-CF121C2DCD17}" type="slidenum">
              <a:rPr lang="en-US" sz="1200">
                <a:solidFill>
                  <a:srgbClr val="898989"/>
                </a:solidFill>
                <a:ea typeface="AR PL ShanHeiSun Uni" charset="0"/>
                <a:cs typeface="AR PL ShanHeiSun Uni" charset="0"/>
              </a:rPr>
              <a:pPr algn="ctr"/>
              <a:t>10</a:t>
            </a:fld>
            <a:endParaRPr lang="en-US" sz="1200" dirty="0">
              <a:solidFill>
                <a:srgbClr val="898989"/>
              </a:solidFill>
              <a:ea typeface="AR PL ShanHeiSun Uni" charset="0"/>
              <a:cs typeface="AR PL ShanHeiSun Uni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40185" y="3244334"/>
            <a:ext cx="64636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http://knoesis1.wright.edu/expert_finder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495800" cy="8382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9699" name="Title 1"/>
          <p:cNvSpPr txBox="1">
            <a:spLocks/>
          </p:cNvSpPr>
          <p:nvPr/>
        </p:nvSpPr>
        <p:spPr bwMode="auto">
          <a:xfrm>
            <a:off x="0" y="0"/>
            <a:ext cx="449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sz="4400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-76200" y="0"/>
            <a:ext cx="9220200" cy="6858000"/>
            <a:chOff x="-76200" y="0"/>
            <a:chExt cx="9220200" cy="6858000"/>
          </a:xfrm>
        </p:grpSpPr>
        <p:pic>
          <p:nvPicPr>
            <p:cNvPr id="1026" name="Picture 2" descr="C:\Users\camerond\Downloads\knoesis_white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20000" y="6553200"/>
              <a:ext cx="1366838" cy="190500"/>
            </a:xfrm>
            <a:prstGeom prst="rect">
              <a:avLst/>
            </a:prstGeom>
            <a:noFill/>
            <a:effectLst>
              <a:outerShdw sx="1000" sy="1000" algn="ctr" rotWithShape="0">
                <a:srgbClr val="000000">
                  <a:alpha val="43137"/>
                </a:srgbClr>
              </a:outerShdw>
            </a:effec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6400800"/>
              <a:ext cx="655638" cy="4572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29706" name="Picture 4" descr="C:\Users\camerond\Downloads\e_white_trans_new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27333" y="6553200"/>
              <a:ext cx="5080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/>
          </p:nvSpPr>
          <p:spPr>
            <a:xfrm>
              <a:off x="-76200" y="6394450"/>
              <a:ext cx="9220200" cy="46038"/>
            </a:xfrm>
            <a:prstGeom prst="rect">
              <a:avLst/>
            </a:prstGeom>
            <a:solidFill>
              <a:srgbClr val="5A7C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4495800" cy="838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6350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495800" y="0"/>
              <a:ext cx="464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0" sx="105000" sy="105000" algn="ctr" rotWithShape="0">
                <a:srgbClr val="000000">
                  <a:alpha val="36000"/>
                </a:srgbClr>
              </a:outerShdw>
            </a:effectLst>
          </p:spPr>
        </p:pic>
        <p:sp>
          <p:nvSpPr>
            <p:cNvPr id="8" name="Rectangle 7"/>
            <p:cNvSpPr/>
            <p:nvPr/>
          </p:nvSpPr>
          <p:spPr>
            <a:xfrm>
              <a:off x="0" y="609600"/>
              <a:ext cx="4572000" cy="136525"/>
            </a:xfrm>
            <a:prstGeom prst="rect">
              <a:avLst/>
            </a:prstGeom>
            <a:solidFill>
              <a:srgbClr val="5A7CB2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9701" name="Rectangle 1"/>
          <p:cNvSpPr>
            <a:spLocks noChangeArrowheads="1"/>
          </p:cNvSpPr>
          <p:nvPr/>
        </p:nvSpPr>
        <p:spPr bwMode="auto">
          <a:xfrm>
            <a:off x="0" y="0"/>
            <a:ext cx="5105400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 smtClean="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EVALUATION</a:t>
            </a:r>
            <a:endParaRPr lang="en-GB" sz="3200" dirty="0">
              <a:solidFill>
                <a:srgbClr val="000000"/>
              </a:solidFill>
              <a:ea typeface="AR PL ShanHeiSun Uni" charset="0"/>
              <a:cs typeface="AR PL ShanHeiSun Uni" charset="0"/>
            </a:endParaRPr>
          </a:p>
        </p:txBody>
      </p:sp>
      <p:sp>
        <p:nvSpPr>
          <p:cNvPr id="16" name="Slide Number Placeholder 17"/>
          <p:cNvSpPr txBox="1">
            <a:spLocks/>
          </p:cNvSpPr>
          <p:nvPr/>
        </p:nvSpPr>
        <p:spPr bwMode="auto">
          <a:xfrm>
            <a:off x="3505200" y="64008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179102BA-3CED-4159-95E5-CF121C2DCD17}" type="slidenum">
              <a:rPr lang="en-US" sz="1200">
                <a:solidFill>
                  <a:srgbClr val="898989"/>
                </a:solidFill>
                <a:ea typeface="AR PL ShanHeiSun Uni" charset="0"/>
                <a:cs typeface="AR PL ShanHeiSun Uni" charset="0"/>
              </a:rPr>
              <a:pPr algn="ctr"/>
              <a:t>11</a:t>
            </a:fld>
            <a:endParaRPr lang="en-US" sz="1200" dirty="0">
              <a:solidFill>
                <a:srgbClr val="898989"/>
              </a:solidFill>
              <a:ea typeface="AR PL ShanHeiSun Uni" charset="0"/>
              <a:cs typeface="AR PL ShanHeiSun Uni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47800" y="1371600"/>
            <a:ext cx="620094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495800" cy="8382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9699" name="Title 1"/>
          <p:cNvSpPr txBox="1">
            <a:spLocks/>
          </p:cNvSpPr>
          <p:nvPr/>
        </p:nvSpPr>
        <p:spPr bwMode="auto">
          <a:xfrm>
            <a:off x="0" y="0"/>
            <a:ext cx="449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sz="4400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-76200" y="0"/>
            <a:ext cx="9220200" cy="6858000"/>
            <a:chOff x="-76200" y="0"/>
            <a:chExt cx="9220200" cy="6858000"/>
          </a:xfrm>
        </p:grpSpPr>
        <p:pic>
          <p:nvPicPr>
            <p:cNvPr id="1026" name="Picture 2" descr="C:\Users\camerond\Downloads\knoesis_white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20000" y="6553200"/>
              <a:ext cx="1366838" cy="190500"/>
            </a:xfrm>
            <a:prstGeom prst="rect">
              <a:avLst/>
            </a:prstGeom>
            <a:noFill/>
            <a:effectLst>
              <a:outerShdw sx="1000" sy="1000" algn="ctr" rotWithShape="0">
                <a:srgbClr val="000000">
                  <a:alpha val="43137"/>
                </a:srgbClr>
              </a:outerShdw>
            </a:effec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6400800"/>
              <a:ext cx="655638" cy="4572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29706" name="Picture 4" descr="C:\Users\camerond\Downloads\e_white_trans_new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27333" y="6553200"/>
              <a:ext cx="5080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/>
          </p:nvSpPr>
          <p:spPr>
            <a:xfrm>
              <a:off x="-76200" y="6394450"/>
              <a:ext cx="9220200" cy="46038"/>
            </a:xfrm>
            <a:prstGeom prst="rect">
              <a:avLst/>
            </a:prstGeom>
            <a:solidFill>
              <a:srgbClr val="5A7C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4495800" cy="838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6350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495800" y="0"/>
              <a:ext cx="464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0" sx="105000" sy="105000" algn="ctr" rotWithShape="0">
                <a:srgbClr val="000000">
                  <a:alpha val="36000"/>
                </a:srgbClr>
              </a:outerShdw>
            </a:effectLst>
          </p:spPr>
        </p:pic>
        <p:sp>
          <p:nvSpPr>
            <p:cNvPr id="8" name="Rectangle 7"/>
            <p:cNvSpPr/>
            <p:nvPr/>
          </p:nvSpPr>
          <p:spPr>
            <a:xfrm>
              <a:off x="0" y="609600"/>
              <a:ext cx="4572000" cy="136525"/>
            </a:xfrm>
            <a:prstGeom prst="rect">
              <a:avLst/>
            </a:prstGeom>
            <a:solidFill>
              <a:srgbClr val="5A7CB2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9701" name="Rectangle 1"/>
          <p:cNvSpPr>
            <a:spLocks noChangeArrowheads="1"/>
          </p:cNvSpPr>
          <p:nvPr/>
        </p:nvSpPr>
        <p:spPr bwMode="auto">
          <a:xfrm>
            <a:off x="0" y="0"/>
            <a:ext cx="5105400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 smtClean="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GEODESIC</a:t>
            </a:r>
            <a:endParaRPr lang="en-GB" sz="3200" dirty="0">
              <a:solidFill>
                <a:srgbClr val="000000"/>
              </a:solidFill>
              <a:ea typeface="AR PL ShanHeiSun Uni" charset="0"/>
              <a:cs typeface="AR PL ShanHeiSun Uni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423553" y="990600"/>
            <a:ext cx="8458200" cy="46384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SzPct val="75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GB" sz="2400" dirty="0" smtClean="0">
                <a:solidFill>
                  <a:srgbClr val="000000"/>
                </a:solidFill>
                <a:latin typeface="+mn-lt"/>
                <a:ea typeface="AR PL ShanHeiSun Uni" charset="0"/>
                <a:cs typeface="AR PL ShanHeiSun Uni" charset="0"/>
              </a:rPr>
              <a:t>Geodesic - Shortest path between two vertices in a directed graph</a:t>
            </a:r>
            <a:endParaRPr lang="en-GB" sz="2400" dirty="0">
              <a:solidFill>
                <a:srgbClr val="000000"/>
              </a:solidFill>
              <a:latin typeface="+mn-lt"/>
              <a:ea typeface="AR PL ShanHeiSun Uni" charset="0"/>
              <a:cs typeface="AR PL ShanHeiSun Uni" charset="0"/>
            </a:endParaRPr>
          </a:p>
        </p:txBody>
      </p:sp>
      <p:sp>
        <p:nvSpPr>
          <p:cNvPr id="16" name="Slide Number Placeholder 17"/>
          <p:cNvSpPr txBox="1">
            <a:spLocks/>
          </p:cNvSpPr>
          <p:nvPr/>
        </p:nvSpPr>
        <p:spPr bwMode="auto">
          <a:xfrm>
            <a:off x="3505200" y="64008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179102BA-3CED-4159-95E5-CF121C2DCD17}" type="slidenum">
              <a:rPr lang="en-US" sz="1200">
                <a:solidFill>
                  <a:srgbClr val="898989"/>
                </a:solidFill>
                <a:ea typeface="AR PL ShanHeiSun Uni" charset="0"/>
                <a:cs typeface="AR PL ShanHeiSun Uni" charset="0"/>
              </a:rPr>
              <a:pPr algn="ctr"/>
              <a:t>12</a:t>
            </a:fld>
            <a:endParaRPr lang="en-US" sz="1200" dirty="0">
              <a:solidFill>
                <a:srgbClr val="898989"/>
              </a:solidFill>
              <a:ea typeface="AR PL ShanHeiSun Uni" charset="0"/>
              <a:cs typeface="AR PL ShanHeiSun Uni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2727415" y="2387193"/>
            <a:ext cx="304800" cy="304800"/>
          </a:xfrm>
          <a:prstGeom prst="ellipse">
            <a:avLst/>
          </a:prstGeom>
          <a:solidFill>
            <a:srgbClr val="53548A"/>
          </a:solidFill>
          <a:ln w="19050" cap="flat" cmpd="sng" algn="ctr">
            <a:solidFill>
              <a:srgbClr val="5354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3184615" y="2691993"/>
            <a:ext cx="304800" cy="304800"/>
          </a:xfrm>
          <a:prstGeom prst="ellipse">
            <a:avLst/>
          </a:prstGeom>
          <a:solidFill>
            <a:srgbClr val="53548A"/>
          </a:solidFill>
          <a:ln w="19050" cap="flat" cmpd="sng" algn="ctr">
            <a:solidFill>
              <a:srgbClr val="5354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cxnSp>
        <p:nvCxnSpPr>
          <p:cNvPr id="48" name="Straight Arrow Connector 47"/>
          <p:cNvCxnSpPr>
            <a:stCxn id="47" idx="2"/>
          </p:cNvCxnSpPr>
          <p:nvPr/>
        </p:nvCxnSpPr>
        <p:spPr>
          <a:xfrm rot="10800000" flipV="1">
            <a:off x="1965415" y="2844393"/>
            <a:ext cx="1219200" cy="76200"/>
          </a:xfrm>
          <a:prstGeom prst="straightConnector1">
            <a:avLst/>
          </a:prstGeom>
          <a:noFill/>
          <a:ln w="9525" cap="flat" cmpd="sng" algn="ctr">
            <a:solidFill>
              <a:srgbClr val="53548A"/>
            </a:solidFill>
            <a:prstDash val="solid"/>
            <a:tailEnd type="arrow"/>
          </a:ln>
          <a:effectLst/>
        </p:spPr>
      </p:cxnSp>
      <p:cxnSp>
        <p:nvCxnSpPr>
          <p:cNvPr id="49" name="Straight Arrow Connector 48"/>
          <p:cNvCxnSpPr>
            <a:endCxn id="46" idx="2"/>
          </p:cNvCxnSpPr>
          <p:nvPr/>
        </p:nvCxnSpPr>
        <p:spPr>
          <a:xfrm flipV="1">
            <a:off x="1965415" y="2539593"/>
            <a:ext cx="762000" cy="381000"/>
          </a:xfrm>
          <a:prstGeom prst="straightConnector1">
            <a:avLst/>
          </a:prstGeom>
          <a:noFill/>
          <a:ln w="9525" cap="flat" cmpd="sng" algn="ctr">
            <a:solidFill>
              <a:srgbClr val="53548A"/>
            </a:solidFill>
            <a:prstDash val="solid"/>
            <a:tailEnd type="arrow"/>
          </a:ln>
          <a:effectLst/>
        </p:spPr>
      </p:cxnSp>
      <p:sp>
        <p:nvSpPr>
          <p:cNvPr id="50" name="Oval 49"/>
          <p:cNvSpPr/>
          <p:nvPr/>
        </p:nvSpPr>
        <p:spPr>
          <a:xfrm>
            <a:off x="4480015" y="1777593"/>
            <a:ext cx="304800" cy="304800"/>
          </a:xfrm>
          <a:prstGeom prst="ellipse">
            <a:avLst/>
          </a:prstGeom>
          <a:solidFill>
            <a:srgbClr val="53548A"/>
          </a:solidFill>
          <a:ln w="19050" cap="flat" cmpd="sng" algn="ctr">
            <a:solidFill>
              <a:srgbClr val="5354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3946615" y="2158593"/>
            <a:ext cx="304800" cy="304800"/>
          </a:xfrm>
          <a:prstGeom prst="ellipse">
            <a:avLst/>
          </a:prstGeom>
          <a:solidFill>
            <a:srgbClr val="53548A"/>
          </a:solidFill>
          <a:ln w="19050" cap="flat" cmpd="sng" algn="ctr">
            <a:solidFill>
              <a:srgbClr val="5354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5623015" y="2006193"/>
            <a:ext cx="304800" cy="304800"/>
          </a:xfrm>
          <a:prstGeom prst="ellipse">
            <a:avLst/>
          </a:prstGeom>
          <a:solidFill>
            <a:srgbClr val="53548A"/>
          </a:solidFill>
          <a:ln w="19050" cap="flat" cmpd="sng" algn="ctr">
            <a:solidFill>
              <a:srgbClr val="5354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4861015" y="2387193"/>
            <a:ext cx="304800" cy="304800"/>
          </a:xfrm>
          <a:prstGeom prst="ellipse">
            <a:avLst/>
          </a:prstGeom>
          <a:solidFill>
            <a:srgbClr val="53548A"/>
          </a:solidFill>
          <a:ln w="19050" cap="flat" cmpd="sng" algn="ctr">
            <a:solidFill>
              <a:srgbClr val="5354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4327615" y="2660325"/>
            <a:ext cx="304800" cy="304800"/>
          </a:xfrm>
          <a:prstGeom prst="ellipse">
            <a:avLst/>
          </a:prstGeom>
          <a:solidFill>
            <a:srgbClr val="53548A"/>
          </a:solidFill>
          <a:ln w="19050" cap="flat" cmpd="sng" algn="ctr">
            <a:solidFill>
              <a:srgbClr val="5354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3489415" y="1929993"/>
            <a:ext cx="304800" cy="304800"/>
          </a:xfrm>
          <a:prstGeom prst="ellipse">
            <a:avLst/>
          </a:prstGeom>
          <a:solidFill>
            <a:srgbClr val="53548A"/>
          </a:solidFill>
          <a:ln w="19050" cap="flat" cmpd="sng" algn="ctr">
            <a:solidFill>
              <a:srgbClr val="5354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cxnSp>
        <p:nvCxnSpPr>
          <p:cNvPr id="56" name="Straight Arrow Connector 55"/>
          <p:cNvCxnSpPr>
            <a:stCxn id="46" idx="6"/>
            <a:endCxn id="55" idx="2"/>
          </p:cNvCxnSpPr>
          <p:nvPr/>
        </p:nvCxnSpPr>
        <p:spPr>
          <a:xfrm flipV="1">
            <a:off x="3032215" y="2082393"/>
            <a:ext cx="457200" cy="457200"/>
          </a:xfrm>
          <a:prstGeom prst="straightConnector1">
            <a:avLst/>
          </a:prstGeom>
          <a:noFill/>
          <a:ln w="9525" cap="flat" cmpd="sng" algn="ctr">
            <a:solidFill>
              <a:srgbClr val="53548A"/>
            </a:solidFill>
            <a:prstDash val="solid"/>
            <a:tailEnd type="arrow"/>
          </a:ln>
          <a:effectLst/>
        </p:spPr>
      </p:cxnSp>
      <p:cxnSp>
        <p:nvCxnSpPr>
          <p:cNvPr id="57" name="Straight Arrow Connector 56"/>
          <p:cNvCxnSpPr>
            <a:stCxn id="47" idx="1"/>
            <a:endCxn id="46" idx="6"/>
          </p:cNvCxnSpPr>
          <p:nvPr/>
        </p:nvCxnSpPr>
        <p:spPr>
          <a:xfrm rot="16200000" flipV="1">
            <a:off x="3032216" y="2539593"/>
            <a:ext cx="197037" cy="197037"/>
          </a:xfrm>
          <a:prstGeom prst="straightConnector1">
            <a:avLst/>
          </a:prstGeom>
          <a:noFill/>
          <a:ln w="9525" cap="flat" cmpd="sng" algn="ctr">
            <a:solidFill>
              <a:srgbClr val="53548A"/>
            </a:solidFill>
            <a:prstDash val="solid"/>
            <a:tailEnd type="arrow"/>
          </a:ln>
          <a:effectLst/>
        </p:spPr>
      </p:cxnSp>
      <p:cxnSp>
        <p:nvCxnSpPr>
          <p:cNvPr id="58" name="Straight Arrow Connector 57"/>
          <p:cNvCxnSpPr>
            <a:stCxn id="47" idx="6"/>
            <a:endCxn id="51" idx="3"/>
          </p:cNvCxnSpPr>
          <p:nvPr/>
        </p:nvCxnSpPr>
        <p:spPr>
          <a:xfrm flipV="1">
            <a:off x="3489415" y="2418756"/>
            <a:ext cx="501837" cy="425637"/>
          </a:xfrm>
          <a:prstGeom prst="straightConnector1">
            <a:avLst/>
          </a:prstGeom>
          <a:noFill/>
          <a:ln w="9525" cap="flat" cmpd="sng" algn="ctr">
            <a:solidFill>
              <a:srgbClr val="53548A"/>
            </a:solidFill>
            <a:prstDash val="solid"/>
            <a:tailEnd type="arrow"/>
          </a:ln>
          <a:effectLst/>
        </p:spPr>
      </p:cxnSp>
      <p:cxnSp>
        <p:nvCxnSpPr>
          <p:cNvPr id="59" name="Straight Arrow Connector 58"/>
          <p:cNvCxnSpPr>
            <a:stCxn id="47" idx="6"/>
            <a:endCxn id="54" idx="2"/>
          </p:cNvCxnSpPr>
          <p:nvPr/>
        </p:nvCxnSpPr>
        <p:spPr>
          <a:xfrm flipV="1">
            <a:off x="3489415" y="2812725"/>
            <a:ext cx="838200" cy="31668"/>
          </a:xfrm>
          <a:prstGeom prst="straightConnector1">
            <a:avLst/>
          </a:prstGeom>
          <a:noFill/>
          <a:ln w="9525" cap="flat" cmpd="sng" algn="ctr">
            <a:solidFill>
              <a:srgbClr val="53548A"/>
            </a:solidFill>
            <a:prstDash val="solid"/>
            <a:tailEnd type="arrow"/>
          </a:ln>
          <a:effectLst/>
        </p:spPr>
      </p:cxnSp>
      <p:cxnSp>
        <p:nvCxnSpPr>
          <p:cNvPr id="60" name="Straight Arrow Connector 59"/>
          <p:cNvCxnSpPr>
            <a:stCxn id="50" idx="2"/>
            <a:endCxn id="51" idx="7"/>
          </p:cNvCxnSpPr>
          <p:nvPr/>
        </p:nvCxnSpPr>
        <p:spPr>
          <a:xfrm rot="10800000" flipV="1">
            <a:off x="4206779" y="1929992"/>
            <a:ext cx="273237" cy="273237"/>
          </a:xfrm>
          <a:prstGeom prst="straightConnector1">
            <a:avLst/>
          </a:prstGeom>
          <a:noFill/>
          <a:ln w="9525" cap="flat" cmpd="sng" algn="ctr">
            <a:solidFill>
              <a:srgbClr val="53548A"/>
            </a:solidFill>
            <a:prstDash val="solid"/>
            <a:tailEnd type="arrow"/>
          </a:ln>
          <a:effectLst/>
        </p:spPr>
      </p:cxnSp>
      <p:cxnSp>
        <p:nvCxnSpPr>
          <p:cNvPr id="61" name="Straight Arrow Connector 60"/>
          <p:cNvCxnSpPr>
            <a:stCxn id="53" idx="2"/>
            <a:endCxn id="54" idx="7"/>
          </p:cNvCxnSpPr>
          <p:nvPr/>
        </p:nvCxnSpPr>
        <p:spPr>
          <a:xfrm flipH="1">
            <a:off x="4587778" y="2539593"/>
            <a:ext cx="273237" cy="165369"/>
          </a:xfrm>
          <a:prstGeom prst="straightConnector1">
            <a:avLst/>
          </a:prstGeom>
          <a:noFill/>
          <a:ln w="9525" cap="flat" cmpd="sng" algn="ctr">
            <a:solidFill>
              <a:srgbClr val="53548A"/>
            </a:solidFill>
            <a:prstDash val="solid"/>
            <a:tailEnd type="arrow"/>
          </a:ln>
          <a:effectLst/>
        </p:spPr>
      </p:cxnSp>
      <p:cxnSp>
        <p:nvCxnSpPr>
          <p:cNvPr id="62" name="Straight Arrow Connector 61"/>
          <p:cNvCxnSpPr>
            <a:stCxn id="50" idx="6"/>
            <a:endCxn id="52" idx="2"/>
          </p:cNvCxnSpPr>
          <p:nvPr/>
        </p:nvCxnSpPr>
        <p:spPr>
          <a:xfrm>
            <a:off x="4784815" y="1929993"/>
            <a:ext cx="838200" cy="228600"/>
          </a:xfrm>
          <a:prstGeom prst="straightConnector1">
            <a:avLst/>
          </a:prstGeom>
          <a:noFill/>
          <a:ln w="9525" cap="flat" cmpd="sng" algn="ctr">
            <a:solidFill>
              <a:srgbClr val="53548A"/>
            </a:solidFill>
            <a:prstDash val="solid"/>
            <a:tailEnd type="arrow"/>
          </a:ln>
          <a:effectLst/>
        </p:spPr>
      </p:cxnSp>
      <p:cxnSp>
        <p:nvCxnSpPr>
          <p:cNvPr id="63" name="Straight Arrow Connector 62"/>
          <p:cNvCxnSpPr>
            <a:stCxn id="55" idx="6"/>
            <a:endCxn id="50" idx="1"/>
          </p:cNvCxnSpPr>
          <p:nvPr/>
        </p:nvCxnSpPr>
        <p:spPr>
          <a:xfrm flipV="1">
            <a:off x="3794215" y="1822230"/>
            <a:ext cx="730437" cy="260163"/>
          </a:xfrm>
          <a:prstGeom prst="straightConnector1">
            <a:avLst/>
          </a:prstGeom>
          <a:noFill/>
          <a:ln w="9525" cap="flat" cmpd="sng" algn="ctr">
            <a:solidFill>
              <a:srgbClr val="53548A"/>
            </a:solidFill>
            <a:prstDash val="solid"/>
            <a:tailEnd type="arrow"/>
          </a:ln>
          <a:effectLst/>
        </p:spPr>
      </p:cxnSp>
      <p:sp>
        <p:nvSpPr>
          <p:cNvPr id="64" name="Oval 63"/>
          <p:cNvSpPr/>
          <p:nvPr/>
        </p:nvSpPr>
        <p:spPr>
          <a:xfrm>
            <a:off x="5699215" y="2387193"/>
            <a:ext cx="304800" cy="304800"/>
          </a:xfrm>
          <a:prstGeom prst="ellipse">
            <a:avLst/>
          </a:prstGeom>
          <a:solidFill>
            <a:srgbClr val="C00000"/>
          </a:solidFill>
          <a:ln w="19050" cap="flat" cmpd="sng" algn="ctr">
            <a:solidFill>
              <a:srgbClr val="5354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b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cxnSp>
        <p:nvCxnSpPr>
          <p:cNvPr id="65" name="Straight Arrow Connector 64"/>
          <p:cNvCxnSpPr>
            <a:stCxn id="53" idx="6"/>
            <a:endCxn id="64" idx="2"/>
          </p:cNvCxnSpPr>
          <p:nvPr/>
        </p:nvCxnSpPr>
        <p:spPr>
          <a:xfrm>
            <a:off x="5165815" y="2539593"/>
            <a:ext cx="533400" cy="1588"/>
          </a:xfrm>
          <a:prstGeom prst="straightConnector1">
            <a:avLst/>
          </a:prstGeom>
          <a:noFill/>
          <a:ln w="9525" cap="flat" cmpd="sng" algn="ctr">
            <a:solidFill>
              <a:srgbClr val="53548A"/>
            </a:solidFill>
            <a:prstDash val="solid"/>
            <a:tailEnd type="arrow"/>
          </a:ln>
          <a:effectLst/>
        </p:spPr>
      </p:cxnSp>
      <p:sp>
        <p:nvSpPr>
          <p:cNvPr id="66" name="Oval 65"/>
          <p:cNvSpPr/>
          <p:nvPr/>
        </p:nvSpPr>
        <p:spPr>
          <a:xfrm>
            <a:off x="5318215" y="1701393"/>
            <a:ext cx="304800" cy="304800"/>
          </a:xfrm>
          <a:prstGeom prst="ellipse">
            <a:avLst/>
          </a:prstGeom>
          <a:solidFill>
            <a:srgbClr val="53548A"/>
          </a:solidFill>
          <a:ln w="19050" cap="flat" cmpd="sng" algn="ctr">
            <a:solidFill>
              <a:srgbClr val="5354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cxnSp>
        <p:nvCxnSpPr>
          <p:cNvPr id="67" name="Straight Arrow Connector 66"/>
          <p:cNvCxnSpPr>
            <a:stCxn id="50" idx="6"/>
            <a:endCxn id="66" idx="2"/>
          </p:cNvCxnSpPr>
          <p:nvPr/>
        </p:nvCxnSpPr>
        <p:spPr>
          <a:xfrm flipV="1">
            <a:off x="4784815" y="1853793"/>
            <a:ext cx="533400" cy="76200"/>
          </a:xfrm>
          <a:prstGeom prst="straightConnector1">
            <a:avLst/>
          </a:prstGeom>
          <a:noFill/>
          <a:ln w="9525" cap="flat" cmpd="sng" algn="ctr">
            <a:solidFill>
              <a:srgbClr val="53548A"/>
            </a:solidFill>
            <a:prstDash val="solid"/>
            <a:tailEnd type="arrow"/>
          </a:ln>
          <a:effectLst/>
        </p:spPr>
      </p:cxnSp>
      <p:cxnSp>
        <p:nvCxnSpPr>
          <p:cNvPr id="68" name="Straight Arrow Connector 67"/>
          <p:cNvCxnSpPr>
            <a:stCxn id="50" idx="5"/>
            <a:endCxn id="53" idx="1"/>
          </p:cNvCxnSpPr>
          <p:nvPr/>
        </p:nvCxnSpPr>
        <p:spPr>
          <a:xfrm rot="16200000" flipH="1">
            <a:off x="4625878" y="2152056"/>
            <a:ext cx="394074" cy="165474"/>
          </a:xfrm>
          <a:prstGeom prst="straightConnector1">
            <a:avLst/>
          </a:prstGeom>
          <a:noFill/>
          <a:ln w="9525" cap="flat" cmpd="sng" algn="ctr">
            <a:solidFill>
              <a:srgbClr val="53548A"/>
            </a:solidFill>
            <a:prstDash val="solid"/>
            <a:tailEnd type="arrow"/>
          </a:ln>
          <a:effectLst/>
        </p:spPr>
      </p:cxnSp>
      <p:sp>
        <p:nvSpPr>
          <p:cNvPr id="69" name="Oval 68"/>
          <p:cNvSpPr/>
          <p:nvPr/>
        </p:nvSpPr>
        <p:spPr>
          <a:xfrm>
            <a:off x="7147015" y="1853793"/>
            <a:ext cx="304800" cy="304800"/>
          </a:xfrm>
          <a:prstGeom prst="ellipse">
            <a:avLst/>
          </a:prstGeom>
          <a:solidFill>
            <a:srgbClr val="53548A"/>
          </a:solidFill>
          <a:ln w="19050" cap="flat" cmpd="sng" algn="ctr">
            <a:solidFill>
              <a:srgbClr val="5354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cxnSp>
        <p:nvCxnSpPr>
          <p:cNvPr id="70" name="Straight Arrow Connector 69"/>
          <p:cNvCxnSpPr>
            <a:stCxn id="69" idx="2"/>
            <a:endCxn id="52" idx="6"/>
          </p:cNvCxnSpPr>
          <p:nvPr/>
        </p:nvCxnSpPr>
        <p:spPr>
          <a:xfrm rot="10800000" flipV="1">
            <a:off x="5927815" y="2006193"/>
            <a:ext cx="1219200" cy="152400"/>
          </a:xfrm>
          <a:prstGeom prst="straightConnector1">
            <a:avLst/>
          </a:prstGeom>
          <a:noFill/>
          <a:ln w="9525" cap="flat" cmpd="sng" algn="ctr">
            <a:solidFill>
              <a:srgbClr val="53548A"/>
            </a:solidFill>
            <a:prstDash val="solid"/>
            <a:tailEnd type="arrow"/>
          </a:ln>
          <a:effectLst/>
        </p:spPr>
      </p:cxnSp>
      <p:cxnSp>
        <p:nvCxnSpPr>
          <p:cNvPr id="71" name="Straight Arrow Connector 70"/>
          <p:cNvCxnSpPr>
            <a:stCxn id="64" idx="6"/>
            <a:endCxn id="69" idx="3"/>
          </p:cNvCxnSpPr>
          <p:nvPr/>
        </p:nvCxnSpPr>
        <p:spPr>
          <a:xfrm flipV="1">
            <a:off x="6004015" y="2113956"/>
            <a:ext cx="1187637" cy="425637"/>
          </a:xfrm>
          <a:prstGeom prst="straightConnector1">
            <a:avLst/>
          </a:prstGeom>
          <a:noFill/>
          <a:ln w="9525" cap="flat" cmpd="sng" algn="ctr">
            <a:solidFill>
              <a:srgbClr val="53548A"/>
            </a:solidFill>
            <a:prstDash val="solid"/>
            <a:tailEnd type="arrow"/>
          </a:ln>
          <a:effectLst/>
        </p:spPr>
      </p:cxnSp>
      <p:sp>
        <p:nvSpPr>
          <p:cNvPr id="72" name="Oval 71"/>
          <p:cNvSpPr/>
          <p:nvPr/>
        </p:nvSpPr>
        <p:spPr>
          <a:xfrm>
            <a:off x="6461215" y="1701393"/>
            <a:ext cx="304800" cy="304800"/>
          </a:xfrm>
          <a:prstGeom prst="ellipse">
            <a:avLst/>
          </a:prstGeom>
          <a:solidFill>
            <a:srgbClr val="53548A"/>
          </a:solidFill>
          <a:ln w="19050" cap="flat" cmpd="sng" algn="ctr">
            <a:solidFill>
              <a:srgbClr val="53548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cxnSp>
        <p:nvCxnSpPr>
          <p:cNvPr id="73" name="Straight Arrow Connector 72"/>
          <p:cNvCxnSpPr>
            <a:stCxn id="66" idx="6"/>
            <a:endCxn id="72" idx="2"/>
          </p:cNvCxnSpPr>
          <p:nvPr/>
        </p:nvCxnSpPr>
        <p:spPr>
          <a:xfrm>
            <a:off x="5623015" y="1853793"/>
            <a:ext cx="838200" cy="1588"/>
          </a:xfrm>
          <a:prstGeom prst="straightConnector1">
            <a:avLst/>
          </a:prstGeom>
          <a:noFill/>
          <a:ln w="9525" cap="flat" cmpd="sng" algn="ctr">
            <a:solidFill>
              <a:srgbClr val="53548A"/>
            </a:solidFill>
            <a:prstDash val="solid"/>
            <a:tailEnd type="arrow"/>
          </a:ln>
          <a:effectLst/>
        </p:spPr>
      </p:cxnSp>
      <p:cxnSp>
        <p:nvCxnSpPr>
          <p:cNvPr id="74" name="Straight Arrow Connector 73"/>
          <p:cNvCxnSpPr>
            <a:stCxn id="52" idx="2"/>
            <a:endCxn id="53" idx="7"/>
          </p:cNvCxnSpPr>
          <p:nvPr/>
        </p:nvCxnSpPr>
        <p:spPr>
          <a:xfrm rot="10800000" flipV="1">
            <a:off x="5121179" y="2158592"/>
            <a:ext cx="501837" cy="273237"/>
          </a:xfrm>
          <a:prstGeom prst="straightConnector1">
            <a:avLst/>
          </a:prstGeom>
          <a:noFill/>
          <a:ln w="9525" cap="flat" cmpd="sng" algn="ctr">
            <a:solidFill>
              <a:srgbClr val="53548A"/>
            </a:solidFill>
            <a:prstDash val="solid"/>
            <a:tailEnd type="arrow"/>
          </a:ln>
          <a:effectLst/>
        </p:spPr>
      </p:cxnSp>
      <p:sp>
        <p:nvSpPr>
          <p:cNvPr id="76" name="Oval 75"/>
          <p:cNvSpPr/>
          <p:nvPr/>
        </p:nvSpPr>
        <p:spPr>
          <a:xfrm>
            <a:off x="1660615" y="2768193"/>
            <a:ext cx="304800" cy="3048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/>
          <p:cNvCxnSpPr>
            <a:stCxn id="54" idx="7"/>
            <a:endCxn id="50" idx="4"/>
          </p:cNvCxnSpPr>
          <p:nvPr/>
        </p:nvCxnSpPr>
        <p:spPr>
          <a:xfrm flipV="1">
            <a:off x="4587778" y="2082393"/>
            <a:ext cx="44637" cy="622569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51" idx="4"/>
            <a:endCxn id="54" idx="1"/>
          </p:cNvCxnSpPr>
          <p:nvPr/>
        </p:nvCxnSpPr>
        <p:spPr>
          <a:xfrm>
            <a:off x="4099015" y="2463393"/>
            <a:ext cx="273237" cy="241569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8" name="Table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487686"/>
              </p:ext>
            </p:extLst>
          </p:nvPr>
        </p:nvGraphicFramePr>
        <p:xfrm>
          <a:off x="721968" y="3324101"/>
          <a:ext cx="7786702" cy="2926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19302"/>
                <a:gridCol w="3505200"/>
                <a:gridCol w="2362200"/>
              </a:tblGrid>
              <a:tr h="365358">
                <a:tc>
                  <a:txBody>
                    <a:bodyPr/>
                    <a:lstStyle/>
                    <a:p>
                      <a:r>
                        <a:rPr lang="en-US" dirty="0" smtClean="0"/>
                        <a:t>Geodesic Level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 w.r.t. PC Chair(s)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Degree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dirty="0" smtClean="0"/>
                        <a:t>Separation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08776">
                <a:tc>
                  <a:txBody>
                    <a:bodyPr/>
                    <a:lstStyle/>
                    <a:p>
                      <a:r>
                        <a:rPr lang="en-US" dirty="0" smtClean="0"/>
                        <a:t>STRONG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co-authors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One</a:t>
                      </a:r>
                      <a:endParaRPr lang="en-US" dirty="0"/>
                    </a:p>
                  </a:txBody>
                  <a:tcPr/>
                </a:tc>
              </a:tr>
              <a:tr h="208776"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common coauthors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Two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 rowSpan="3">
                  <a:txBody>
                    <a:bodyPr/>
                    <a:lstStyle/>
                    <a:p>
                      <a:r>
                        <a:rPr lang="en-US" dirty="0" smtClean="0"/>
                        <a:t>WEAK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published in same proceedings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Unspecified</a:t>
                      </a:r>
                      <a:endParaRPr lang="en-US" dirty="0"/>
                    </a:p>
                  </a:txBody>
                  <a:tcPr/>
                </a:tc>
              </a:tr>
              <a:tr h="36535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coauthors w/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common coauthors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Two</a:t>
                      </a:r>
                      <a:endParaRPr lang="en-US" dirty="0"/>
                    </a:p>
                  </a:txBody>
                  <a:tcPr/>
                </a:tc>
              </a:tr>
              <a:tr h="36535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coauthor related to editor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Three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53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EXTREMELY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WEAK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coauthors in same proceedings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Three</a:t>
                      </a:r>
                      <a:endParaRPr lang="en-US" dirty="0"/>
                    </a:p>
                  </a:txBody>
                  <a:tcPr/>
                </a:tc>
              </a:tr>
              <a:tr h="3653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UNKNOWN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 relationship in dataset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Unknown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9" name="Rectangle 88"/>
          <p:cNvSpPr/>
          <p:nvPr/>
        </p:nvSpPr>
        <p:spPr>
          <a:xfrm>
            <a:off x="625158" y="190604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11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0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5" dur="250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7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13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5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 tmFilter="0, 0; .2, .5; .8, .5; 1, 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0" dur="250" autoRev="1" fill="hold"/>
                                        <p:tgtEl>
                                          <p:spTgt spid="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2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153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0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 tmFilter="0, 0; .2, .5; .8, .5; 1, 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5" dur="250" autoRev="1" fill="hold"/>
                                        <p:tgtEl>
                                          <p:spTgt spid="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16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A0500"/>
                                      </p:to>
                                    </p:animClr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 tmFilter="0, 0; .2, .5; .8, .5; 1, 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5" dur="250" autoRev="1" fill="hold"/>
                                        <p:tgtEl>
                                          <p:spTgt spid="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8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2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83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8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89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92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9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9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0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3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4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6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7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9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 tmFilter="0, 0; .2, .5; .8, .5; 1, 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2" dur="250" autoRev="1" fill="hold"/>
                                        <p:tgtEl>
                                          <p:spTgt spid="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5" dur="25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9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220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 tmFilter="0, 0; .2, .5; .8, .5; 1, 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250" autoRev="1" fill="hold"/>
                                        <p:tgtEl>
                                          <p:spTgt spid="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22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9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30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 tmFilter="0, 0; .2, .5; .8, .5; 1, 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3" dur="250" autoRev="1" fill="hold"/>
                                        <p:tgtEl>
                                          <p:spTgt spid="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4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6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8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39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4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500" tmFilter="0, 0; .2, .5; .8, .5; 1, 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6" dur="250" autoRev="1" fill="hold"/>
                                        <p:tgtEl>
                                          <p:spTgt spid="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7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" dur="500" tmFilter="0, 0; .2, .5; .8, .5; 1, 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9" dur="250" autoRev="1" fill="hold"/>
                                        <p:tgtEl>
                                          <p:spTgt spid="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3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05"/>
                                      </p:to>
                                    </p:set>
                                    <p:animEffect filter="image" prLst="opacity: 0.05">
                                      <p:cBhvr rctx="IE">
                                        <p:cTn id="254" dur="indefinite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6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05"/>
                                      </p:to>
                                    </p:set>
                                    <p:animEffect filter="image" prLst="opacity: 0.05">
                                      <p:cBhvr rctx="IE">
                                        <p:cTn id="257" dur="indefinite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9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05"/>
                                      </p:to>
                                    </p:set>
                                    <p:animEffect filter="image" prLst="opacity: 0.05">
                                      <p:cBhvr rctx="IE">
                                        <p:cTn id="260" dur="indefinite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4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65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7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68" dur="indefinite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0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71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3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74" dur="indefinite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6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77" dur="indefinite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9" dur="indefinite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80" dur="indefinite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2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83" dur="indefinite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5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86" dur="indefinite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8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89" dur="indefinite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1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92" dur="indefinite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4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95" dur="indefinite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7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98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0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01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3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04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6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07" dur="indefinite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9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10" dur="indefinite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2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13" dur="indefinite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5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16" dur="indefinite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  <p:bldP spid="47" grpId="0" animBg="1"/>
      <p:bldP spid="47" grpId="1" animBg="1"/>
      <p:bldP spid="50" grpId="0" animBg="1"/>
      <p:bldP spid="50" grpId="1" animBg="1"/>
      <p:bldP spid="51" grpId="0" animBg="1"/>
      <p:bldP spid="51" grpId="1" animBg="1"/>
      <p:bldP spid="51" grpId="2" animBg="1"/>
      <p:bldP spid="52" grpId="0" animBg="1"/>
      <p:bldP spid="52" grpId="1" animBg="1"/>
      <p:bldP spid="52" grpId="2" animBg="1"/>
      <p:bldP spid="53" grpId="0" animBg="1"/>
      <p:bldP spid="53" grpId="1" animBg="1"/>
      <p:bldP spid="54" grpId="0" animBg="1"/>
      <p:bldP spid="54" grpId="1" animBg="1"/>
      <p:bldP spid="54" grpId="2" animBg="1"/>
      <p:bldP spid="55" grpId="0" animBg="1"/>
      <p:bldP spid="55" grpId="1" animBg="1"/>
      <p:bldP spid="64" grpId="0" animBg="1"/>
      <p:bldP spid="64" grpId="1" animBg="1"/>
      <p:bldP spid="66" grpId="0" animBg="1"/>
      <p:bldP spid="66" grpId="1" animBg="1"/>
      <p:bldP spid="69" grpId="0" animBg="1"/>
      <p:bldP spid="69" grpId="1" animBg="1"/>
      <p:bldP spid="69" grpId="2" animBg="1"/>
      <p:bldP spid="72" grpId="0" animBg="1"/>
      <p:bldP spid="72" grpId="1" animBg="1"/>
      <p:bldP spid="7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495800" cy="8382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9699" name="Title 1"/>
          <p:cNvSpPr txBox="1">
            <a:spLocks/>
          </p:cNvSpPr>
          <p:nvPr/>
        </p:nvSpPr>
        <p:spPr bwMode="auto">
          <a:xfrm>
            <a:off x="0" y="0"/>
            <a:ext cx="449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sz="4400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-76200" y="0"/>
            <a:ext cx="9220200" cy="6858000"/>
            <a:chOff x="-76200" y="0"/>
            <a:chExt cx="9220200" cy="6858000"/>
          </a:xfrm>
        </p:grpSpPr>
        <p:pic>
          <p:nvPicPr>
            <p:cNvPr id="1026" name="Picture 2" descr="C:\Users\camerond\Downloads\knoesis_white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20000" y="6553200"/>
              <a:ext cx="1366838" cy="190500"/>
            </a:xfrm>
            <a:prstGeom prst="rect">
              <a:avLst/>
            </a:prstGeom>
            <a:noFill/>
            <a:effectLst>
              <a:outerShdw sx="1000" sy="1000" algn="ctr" rotWithShape="0">
                <a:srgbClr val="000000">
                  <a:alpha val="43137"/>
                </a:srgbClr>
              </a:outerShdw>
            </a:effec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6400800"/>
              <a:ext cx="655638" cy="4572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29706" name="Picture 4" descr="C:\Users\camerond\Downloads\e_white_trans_new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27333" y="6553200"/>
              <a:ext cx="5080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/>
          </p:nvSpPr>
          <p:spPr>
            <a:xfrm>
              <a:off x="-76200" y="6394450"/>
              <a:ext cx="9220200" cy="46038"/>
            </a:xfrm>
            <a:prstGeom prst="rect">
              <a:avLst/>
            </a:prstGeom>
            <a:solidFill>
              <a:srgbClr val="5A7C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4495800" cy="838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6350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495800" y="0"/>
              <a:ext cx="464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0" sx="105000" sy="105000" algn="ctr" rotWithShape="0">
                <a:srgbClr val="000000">
                  <a:alpha val="36000"/>
                </a:srgbClr>
              </a:outerShdw>
            </a:effectLst>
          </p:spPr>
        </p:pic>
        <p:sp>
          <p:nvSpPr>
            <p:cNvPr id="8" name="Rectangle 7"/>
            <p:cNvSpPr/>
            <p:nvPr/>
          </p:nvSpPr>
          <p:spPr>
            <a:xfrm>
              <a:off x="0" y="609600"/>
              <a:ext cx="4572000" cy="136525"/>
            </a:xfrm>
            <a:prstGeom prst="rect">
              <a:avLst/>
            </a:prstGeom>
            <a:solidFill>
              <a:srgbClr val="5A7CB2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9701" name="Rectangle 1"/>
          <p:cNvSpPr>
            <a:spLocks noChangeArrowheads="1"/>
          </p:cNvSpPr>
          <p:nvPr/>
        </p:nvSpPr>
        <p:spPr bwMode="auto">
          <a:xfrm>
            <a:off x="0" y="0"/>
            <a:ext cx="5105400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 smtClean="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EVALUATION</a:t>
            </a:r>
            <a:endParaRPr lang="en-GB" sz="3200" dirty="0">
              <a:solidFill>
                <a:srgbClr val="000000"/>
              </a:solidFill>
              <a:ea typeface="AR PL ShanHeiSun Uni" charset="0"/>
              <a:cs typeface="AR PL ShanHeiSun Uni" charset="0"/>
            </a:endParaRPr>
          </a:p>
        </p:txBody>
      </p:sp>
      <p:sp>
        <p:nvSpPr>
          <p:cNvPr id="16" name="Slide Number Placeholder 17"/>
          <p:cNvSpPr txBox="1">
            <a:spLocks/>
          </p:cNvSpPr>
          <p:nvPr/>
        </p:nvSpPr>
        <p:spPr bwMode="auto">
          <a:xfrm>
            <a:off x="3505200" y="64008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179102BA-3CED-4159-95E5-CF121C2DCD17}" type="slidenum">
              <a:rPr lang="en-US" sz="1200">
                <a:solidFill>
                  <a:srgbClr val="898989"/>
                </a:solidFill>
                <a:ea typeface="AR PL ShanHeiSun Uni" charset="0"/>
                <a:cs typeface="AR PL ShanHeiSun Uni" charset="0"/>
              </a:rPr>
              <a:pPr algn="ctr"/>
              <a:t>13</a:t>
            </a:fld>
            <a:endParaRPr lang="en-US" sz="1200" dirty="0">
              <a:solidFill>
                <a:srgbClr val="898989"/>
              </a:solidFill>
              <a:ea typeface="AR PL ShanHeiSun Uni" charset="0"/>
              <a:cs typeface="AR PL ShanHeiSun Uni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286000" y="1752600"/>
            <a:ext cx="4876800" cy="1676400"/>
            <a:chOff x="2209800" y="4419600"/>
            <a:chExt cx="4876800" cy="1676400"/>
          </a:xfrm>
        </p:grpSpPr>
        <p:pic>
          <p:nvPicPr>
            <p:cNvPr id="6147" name="Picture 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209800" y="4800600"/>
              <a:ext cx="4876800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48" name="Picture 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743200" y="4419600"/>
              <a:ext cx="4000500" cy="390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0" name="Group 19"/>
          <p:cNvGrpSpPr/>
          <p:nvPr/>
        </p:nvGrpSpPr>
        <p:grpSpPr>
          <a:xfrm>
            <a:off x="2438400" y="3886200"/>
            <a:ext cx="4572000" cy="1638300"/>
            <a:chOff x="2286000" y="2438400"/>
            <a:chExt cx="4572000" cy="1638300"/>
          </a:xfrm>
        </p:grpSpPr>
        <p:pic>
          <p:nvPicPr>
            <p:cNvPr id="6149" name="Picture 5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286000" y="2781300"/>
              <a:ext cx="4572000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0" name="Picture 6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590800" y="2438400"/>
              <a:ext cx="3952875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495800" cy="8382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9699" name="Title 1"/>
          <p:cNvSpPr txBox="1">
            <a:spLocks/>
          </p:cNvSpPr>
          <p:nvPr/>
        </p:nvSpPr>
        <p:spPr bwMode="auto">
          <a:xfrm>
            <a:off x="0" y="0"/>
            <a:ext cx="449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sz="4400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-76200" y="0"/>
            <a:ext cx="9220200" cy="6858000"/>
            <a:chOff x="-76200" y="0"/>
            <a:chExt cx="9220200" cy="6858000"/>
          </a:xfrm>
        </p:grpSpPr>
        <p:pic>
          <p:nvPicPr>
            <p:cNvPr id="1026" name="Picture 2" descr="C:\Users\camerond\Downloads\knoesis_white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20000" y="6553200"/>
              <a:ext cx="1366838" cy="190500"/>
            </a:xfrm>
            <a:prstGeom prst="rect">
              <a:avLst/>
            </a:prstGeom>
            <a:noFill/>
            <a:effectLst>
              <a:outerShdw sx="1000" sy="1000" algn="ctr" rotWithShape="0">
                <a:srgbClr val="000000">
                  <a:alpha val="43137"/>
                </a:srgbClr>
              </a:outerShdw>
            </a:effec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6400800"/>
              <a:ext cx="655638" cy="4572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29706" name="Picture 4" descr="C:\Users\camerond\Downloads\e_white_trans_new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27333" y="6553200"/>
              <a:ext cx="5080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/>
          </p:nvSpPr>
          <p:spPr>
            <a:xfrm>
              <a:off x="-76200" y="6394450"/>
              <a:ext cx="9220200" cy="46038"/>
            </a:xfrm>
            <a:prstGeom prst="rect">
              <a:avLst/>
            </a:prstGeom>
            <a:solidFill>
              <a:srgbClr val="5A7C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4495800" cy="838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6350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495800" y="0"/>
              <a:ext cx="464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0" sx="105000" sy="105000" algn="ctr" rotWithShape="0">
                <a:srgbClr val="000000">
                  <a:alpha val="36000"/>
                </a:srgbClr>
              </a:outerShdw>
            </a:effectLst>
          </p:spPr>
        </p:pic>
        <p:sp>
          <p:nvSpPr>
            <p:cNvPr id="8" name="Rectangle 7"/>
            <p:cNvSpPr/>
            <p:nvPr/>
          </p:nvSpPr>
          <p:spPr>
            <a:xfrm>
              <a:off x="0" y="609600"/>
              <a:ext cx="4572000" cy="136525"/>
            </a:xfrm>
            <a:prstGeom prst="rect">
              <a:avLst/>
            </a:prstGeom>
            <a:solidFill>
              <a:srgbClr val="5A7CB2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9701" name="Rectangle 1"/>
          <p:cNvSpPr>
            <a:spLocks noChangeArrowheads="1"/>
          </p:cNvSpPr>
          <p:nvPr/>
        </p:nvSpPr>
        <p:spPr bwMode="auto">
          <a:xfrm>
            <a:off x="0" y="0"/>
            <a:ext cx="5105400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 smtClean="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C-Net</a:t>
            </a:r>
            <a:endParaRPr lang="en-GB" sz="3200" dirty="0">
              <a:solidFill>
                <a:srgbClr val="000000"/>
              </a:solidFill>
              <a:ea typeface="AR PL ShanHeiSun Uni" charset="0"/>
              <a:cs typeface="AR PL ShanHeiSun Uni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327819" y="1371600"/>
            <a:ext cx="8511381" cy="46384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SzPct val="75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GB" sz="2400" dirty="0" smtClean="0">
                <a:solidFill>
                  <a:srgbClr val="000000"/>
                </a:solidFill>
                <a:latin typeface="+mn-lt"/>
                <a:ea typeface="AR PL ShanHeiSun Uni" charset="0"/>
                <a:cs typeface="AR PL ShanHeiSun Uni" charset="0"/>
              </a:rPr>
              <a:t>C-Net – Measure of collaboration strength within expert subgroups</a:t>
            </a:r>
            <a:endParaRPr lang="en-GB" sz="2400" dirty="0">
              <a:solidFill>
                <a:srgbClr val="000000"/>
              </a:solidFill>
              <a:latin typeface="+mn-lt"/>
              <a:ea typeface="AR PL ShanHeiSun Uni" charset="0"/>
              <a:cs typeface="AR PL ShanHeiSun Uni" charset="0"/>
            </a:endParaRPr>
          </a:p>
        </p:txBody>
      </p:sp>
      <p:sp>
        <p:nvSpPr>
          <p:cNvPr id="16" name="Slide Number Placeholder 17"/>
          <p:cNvSpPr txBox="1">
            <a:spLocks/>
          </p:cNvSpPr>
          <p:nvPr/>
        </p:nvSpPr>
        <p:spPr bwMode="auto">
          <a:xfrm>
            <a:off x="3505200" y="64008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179102BA-3CED-4159-95E5-CF121C2DCD17}" type="slidenum">
              <a:rPr lang="en-US" sz="1200">
                <a:solidFill>
                  <a:srgbClr val="898989"/>
                </a:solidFill>
                <a:ea typeface="AR PL ShanHeiSun Uni" charset="0"/>
                <a:cs typeface="AR PL ShanHeiSun Uni" charset="0"/>
              </a:rPr>
              <a:pPr algn="ctr"/>
              <a:t>14</a:t>
            </a:fld>
            <a:endParaRPr lang="en-US" sz="1200" dirty="0">
              <a:solidFill>
                <a:srgbClr val="898989"/>
              </a:solidFill>
              <a:ea typeface="AR PL ShanHeiSun Uni" charset="0"/>
              <a:cs typeface="AR PL ShanHeiSun Uni" charset="0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4168892" y="3172916"/>
            <a:ext cx="403108" cy="392244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b="1" baseline="-25000" dirty="0">
              <a:solidFill>
                <a:schemeClr val="tx1"/>
              </a:solidFill>
            </a:endParaRPr>
          </a:p>
        </p:txBody>
      </p:sp>
      <p:cxnSp>
        <p:nvCxnSpPr>
          <p:cNvPr id="72" name="Straight Connector 71"/>
          <p:cNvCxnSpPr>
            <a:stCxn id="71" idx="1"/>
            <a:endCxn id="129" idx="5"/>
          </p:cNvCxnSpPr>
          <p:nvPr/>
        </p:nvCxnSpPr>
        <p:spPr>
          <a:xfrm flipH="1" flipV="1">
            <a:off x="3357956" y="2656293"/>
            <a:ext cx="869970" cy="574066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71" idx="4"/>
            <a:endCxn id="134" idx="7"/>
          </p:cNvCxnSpPr>
          <p:nvPr/>
        </p:nvCxnSpPr>
        <p:spPr>
          <a:xfrm flipH="1">
            <a:off x="3605274" y="3565160"/>
            <a:ext cx="765172" cy="1175160"/>
          </a:xfrm>
          <a:prstGeom prst="line">
            <a:avLst/>
          </a:prstGeom>
          <a:ln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71" idx="4"/>
            <a:endCxn id="79" idx="2"/>
          </p:cNvCxnSpPr>
          <p:nvPr/>
        </p:nvCxnSpPr>
        <p:spPr>
          <a:xfrm>
            <a:off x="4370446" y="3565160"/>
            <a:ext cx="1063430" cy="1263799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71" idx="6"/>
            <a:endCxn id="131" idx="2"/>
          </p:cNvCxnSpPr>
          <p:nvPr/>
        </p:nvCxnSpPr>
        <p:spPr>
          <a:xfrm flipV="1">
            <a:off x="4572000" y="2808313"/>
            <a:ext cx="1381155" cy="560725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5433876" y="4633171"/>
            <a:ext cx="399118" cy="3915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b="1" baseline="-25000" dirty="0">
              <a:solidFill>
                <a:schemeClr val="tx1"/>
              </a:solidFill>
            </a:endParaRPr>
          </a:p>
        </p:txBody>
      </p:sp>
      <p:cxnSp>
        <p:nvCxnSpPr>
          <p:cNvPr id="80" name="Straight Connector 79"/>
          <p:cNvCxnSpPr>
            <a:stCxn id="134" idx="6"/>
            <a:endCxn id="79" idx="2"/>
          </p:cNvCxnSpPr>
          <p:nvPr/>
        </p:nvCxnSpPr>
        <p:spPr>
          <a:xfrm flipV="1">
            <a:off x="3664308" y="4828959"/>
            <a:ext cx="1769568" cy="50040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3344330" y="3370027"/>
            <a:ext cx="833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v</a:t>
            </a:r>
            <a:r>
              <a:rPr lang="en-US" sz="1200" b="1" baseline="-25000" dirty="0" smtClean="0">
                <a:solidFill>
                  <a:schemeClr val="tx1"/>
                </a:solidFill>
              </a:rPr>
              <a:t>m</a:t>
            </a:r>
            <a:r>
              <a:rPr lang="en-US" sz="1200" b="1" dirty="0" smtClean="0">
                <a:solidFill>
                  <a:schemeClr val="tx1"/>
                </a:solidFill>
              </a:rPr>
              <a:t>=14.80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107094" y="5097882"/>
            <a:ext cx="7152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v</a:t>
            </a:r>
            <a:r>
              <a:rPr lang="en-US" sz="1200" b="1" baseline="-25000" dirty="0" smtClean="0">
                <a:solidFill>
                  <a:schemeClr val="tx1"/>
                </a:solidFill>
              </a:rPr>
              <a:t>1</a:t>
            </a:r>
            <a:r>
              <a:rPr lang="en-US" sz="1200" b="1" dirty="0" smtClean="0">
                <a:solidFill>
                  <a:schemeClr val="tx1"/>
                </a:solidFill>
              </a:rPr>
              <a:t>=0.73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175816" y="5036326"/>
            <a:ext cx="7152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v</a:t>
            </a:r>
            <a:r>
              <a:rPr lang="en-US" sz="12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1200" b="1" dirty="0" smtClean="0">
                <a:solidFill>
                  <a:schemeClr val="tx1"/>
                </a:solidFill>
              </a:rPr>
              <a:t>=0.73</a:t>
            </a:r>
            <a:endParaRPr lang="en-US" sz="1200" b="1" baseline="-25000" dirty="0" smtClean="0">
              <a:solidFill>
                <a:schemeClr val="tx1"/>
              </a:solidFill>
            </a:endParaRPr>
          </a:p>
          <a:p>
            <a:endParaRPr lang="en-US" sz="1200" b="1" baseline="-25000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552700" y="2727436"/>
            <a:ext cx="7152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v</a:t>
            </a:r>
            <a:r>
              <a:rPr lang="en-US" sz="1200" b="1" baseline="-25000" dirty="0" smtClean="0">
                <a:solidFill>
                  <a:schemeClr val="tx1"/>
                </a:solidFill>
              </a:rPr>
              <a:t>3</a:t>
            </a:r>
            <a:r>
              <a:rPr lang="en-US" sz="1200" b="1" dirty="0" smtClean="0">
                <a:solidFill>
                  <a:schemeClr val="tx1"/>
                </a:solidFill>
              </a:rPr>
              <a:t>=0.73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154709" y="3088675"/>
            <a:ext cx="7152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v</a:t>
            </a:r>
            <a:r>
              <a:rPr lang="en-US" sz="1200" b="1" baseline="-25000" dirty="0" smtClean="0">
                <a:solidFill>
                  <a:schemeClr val="tx1"/>
                </a:solidFill>
              </a:rPr>
              <a:t>4</a:t>
            </a:r>
            <a:r>
              <a:rPr lang="en-US" sz="1200" b="1" dirty="0" smtClean="0">
                <a:solidFill>
                  <a:schemeClr val="tx1"/>
                </a:solidFill>
              </a:rPr>
              <a:t>=1.81</a:t>
            </a:r>
            <a:endParaRPr lang="en-US" sz="1200" b="1" baseline="-25000" dirty="0" smtClean="0">
              <a:solidFill>
                <a:schemeClr val="tx1"/>
              </a:solidFill>
            </a:endParaRPr>
          </a:p>
          <a:p>
            <a:endParaRPr lang="en-US" sz="1200" b="1" baseline="-25000" dirty="0">
              <a:solidFill>
                <a:schemeClr val="tx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715049" y="2868433"/>
            <a:ext cx="397866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0.5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701092" y="4104285"/>
            <a:ext cx="397866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0.5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734775" y="4048921"/>
            <a:ext cx="397866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0.5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971685" y="3012512"/>
            <a:ext cx="397866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1.0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sp>
        <p:nvSpPr>
          <p:cNvPr id="129" name="Oval 128"/>
          <p:cNvSpPr/>
          <p:nvPr/>
        </p:nvSpPr>
        <p:spPr>
          <a:xfrm>
            <a:off x="3013882" y="2321492"/>
            <a:ext cx="403108" cy="3922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b="1" baseline="-25000" dirty="0">
              <a:solidFill>
                <a:schemeClr val="tx1"/>
              </a:solidFill>
            </a:endParaRPr>
          </a:p>
        </p:txBody>
      </p:sp>
      <p:sp>
        <p:nvSpPr>
          <p:cNvPr id="131" name="Oval 130"/>
          <p:cNvSpPr/>
          <p:nvPr/>
        </p:nvSpPr>
        <p:spPr>
          <a:xfrm>
            <a:off x="5953155" y="2612191"/>
            <a:ext cx="403108" cy="3922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b="1" baseline="-25000" dirty="0">
              <a:solidFill>
                <a:schemeClr val="tx1"/>
              </a:solidFill>
            </a:endParaRPr>
          </a:p>
        </p:txBody>
      </p:sp>
      <p:sp>
        <p:nvSpPr>
          <p:cNvPr id="134" name="Oval 133"/>
          <p:cNvSpPr/>
          <p:nvPr/>
        </p:nvSpPr>
        <p:spPr>
          <a:xfrm>
            <a:off x="3261200" y="4682877"/>
            <a:ext cx="403108" cy="3922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b="1" baseline="-25000" dirty="0">
              <a:solidFill>
                <a:schemeClr val="tx1"/>
              </a:solidFill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0" y="6128297"/>
            <a:ext cx="91440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dirty="0">
                <a:solidFill>
                  <a:schemeClr val="bg1">
                    <a:lumMod val="85000"/>
                  </a:schemeClr>
                </a:solidFill>
              </a:rPr>
              <a:t>M. E. J. Newman, “</a:t>
            </a:r>
            <a:r>
              <a:rPr lang="en-US" sz="1050" dirty="0" err="1">
                <a:solidFill>
                  <a:schemeClr val="bg1">
                    <a:lumMod val="85000"/>
                  </a:schemeClr>
                </a:solidFill>
              </a:rPr>
              <a:t>Coauthorship</a:t>
            </a:r>
            <a:r>
              <a:rPr lang="en-US" sz="1050" dirty="0">
                <a:solidFill>
                  <a:schemeClr val="bg1">
                    <a:lumMod val="85000"/>
                  </a:schemeClr>
                </a:solidFill>
              </a:rPr>
              <a:t> networks and patterns of </a:t>
            </a:r>
            <a:r>
              <a:rPr lang="en-US" sz="1050" dirty="0" smtClean="0">
                <a:solidFill>
                  <a:schemeClr val="bg1">
                    <a:lumMod val="85000"/>
                  </a:schemeClr>
                </a:solidFill>
              </a:rPr>
              <a:t>scientific collaboration</a:t>
            </a:r>
            <a:r>
              <a:rPr lang="en-US" sz="1050" dirty="0">
                <a:solidFill>
                  <a:schemeClr val="bg1">
                    <a:lumMod val="85000"/>
                  </a:schemeClr>
                </a:solidFill>
              </a:rPr>
              <a:t>,” in Proceedings of the National Academy of </a:t>
            </a:r>
            <a:r>
              <a:rPr lang="en-US" sz="1050" dirty="0" smtClean="0">
                <a:solidFill>
                  <a:schemeClr val="bg1">
                    <a:lumMod val="85000"/>
                  </a:schemeClr>
                </a:solidFill>
              </a:rPr>
              <a:t>Sciences, 2004</a:t>
            </a:r>
            <a:endParaRPr lang="en-US" sz="105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1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9" grpId="0" animBg="1"/>
      <p:bldP spid="81" grpId="0"/>
      <p:bldP spid="82" grpId="0"/>
      <p:bldP spid="83" grpId="0"/>
      <p:bldP spid="84" grpId="0"/>
      <p:bldP spid="85" grpId="0"/>
      <p:bldP spid="86" grpId="0" animBg="1"/>
      <p:bldP spid="87" grpId="0" animBg="1"/>
      <p:bldP spid="88" grpId="0" animBg="1"/>
      <p:bldP spid="89" grpId="0" animBg="1"/>
      <p:bldP spid="129" grpId="0" animBg="1"/>
      <p:bldP spid="131" grpId="0" animBg="1"/>
      <p:bldP spid="131" grpId="1" animBg="1"/>
      <p:bldP spid="1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495800" cy="8382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9699" name="Title 1"/>
          <p:cNvSpPr txBox="1">
            <a:spLocks/>
          </p:cNvSpPr>
          <p:nvPr/>
        </p:nvSpPr>
        <p:spPr bwMode="auto">
          <a:xfrm>
            <a:off x="0" y="0"/>
            <a:ext cx="449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sz="4400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-76200" y="0"/>
            <a:ext cx="9220200" cy="6858000"/>
            <a:chOff x="-76200" y="0"/>
            <a:chExt cx="9220200" cy="6858000"/>
          </a:xfrm>
        </p:grpSpPr>
        <p:pic>
          <p:nvPicPr>
            <p:cNvPr id="1026" name="Picture 2" descr="C:\Users\camerond\Downloads\knoesis_white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20000" y="6553200"/>
              <a:ext cx="1366838" cy="190500"/>
            </a:xfrm>
            <a:prstGeom prst="rect">
              <a:avLst/>
            </a:prstGeom>
            <a:noFill/>
            <a:effectLst>
              <a:outerShdw sx="1000" sy="1000" algn="ctr" rotWithShape="0">
                <a:srgbClr val="000000">
                  <a:alpha val="43137"/>
                </a:srgbClr>
              </a:outerShdw>
            </a:effec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6400800"/>
              <a:ext cx="655638" cy="4572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29706" name="Picture 4" descr="C:\Users\camerond\Downloads\e_white_trans_new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27333" y="6553200"/>
              <a:ext cx="5080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/>
          </p:nvSpPr>
          <p:spPr>
            <a:xfrm>
              <a:off x="-76200" y="6394450"/>
              <a:ext cx="9220200" cy="46038"/>
            </a:xfrm>
            <a:prstGeom prst="rect">
              <a:avLst/>
            </a:prstGeom>
            <a:solidFill>
              <a:srgbClr val="5A7C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4495800" cy="838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6350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495800" y="0"/>
              <a:ext cx="464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0" sx="105000" sy="105000" algn="ctr" rotWithShape="0">
                <a:srgbClr val="000000">
                  <a:alpha val="36000"/>
                </a:srgbClr>
              </a:outerShdw>
            </a:effectLst>
          </p:spPr>
        </p:pic>
        <p:sp>
          <p:nvSpPr>
            <p:cNvPr id="8" name="Rectangle 7"/>
            <p:cNvSpPr/>
            <p:nvPr/>
          </p:nvSpPr>
          <p:spPr>
            <a:xfrm>
              <a:off x="0" y="609600"/>
              <a:ext cx="4572000" cy="136525"/>
            </a:xfrm>
            <a:prstGeom prst="rect">
              <a:avLst/>
            </a:prstGeom>
            <a:solidFill>
              <a:srgbClr val="5A7CB2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9701" name="Rectangle 1"/>
          <p:cNvSpPr>
            <a:spLocks noChangeArrowheads="1"/>
          </p:cNvSpPr>
          <p:nvPr/>
        </p:nvSpPr>
        <p:spPr bwMode="auto">
          <a:xfrm>
            <a:off x="0" y="0"/>
            <a:ext cx="4495800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LIMITATIONS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243361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lvl="1">
              <a:buFont typeface="Wingdings" pitchFamily="2" charset="2"/>
              <a:buChar char="§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GB" sz="3200" dirty="0">
                <a:solidFill>
                  <a:srgbClr val="000000"/>
                </a:solidFill>
                <a:latin typeface="+mn-lt"/>
                <a:ea typeface="AR PL ShanHeiSun Uni" charset="0"/>
                <a:cs typeface="AR PL ShanHeiSun Uni" charset="0"/>
              </a:rPr>
              <a:t> </a:t>
            </a:r>
            <a:r>
              <a:rPr lang="en-GB" sz="3200" dirty="0" smtClean="0">
                <a:solidFill>
                  <a:srgbClr val="000000"/>
                </a:solidFill>
                <a:latin typeface="+mn-lt"/>
                <a:ea typeface="AR PL ShanHeiSun Uni" charset="0"/>
                <a:cs typeface="AR PL ShanHeiSun Uni" charset="0"/>
              </a:rPr>
              <a:t>Taxonomy of Topics</a:t>
            </a:r>
          </a:p>
          <a:p>
            <a:pPr lvl="1">
              <a:buFont typeface="Wingdings" pitchFamily="2" charset="2"/>
              <a:buChar char="§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GB" sz="3200" dirty="0" smtClean="0">
                <a:solidFill>
                  <a:srgbClr val="000000"/>
                </a:solidFill>
                <a:latin typeface="+mn-lt"/>
                <a:ea typeface="AR PL ShanHeiSun Uni" charset="0"/>
                <a:cs typeface="AR PL ShanHeiSun Uni" charset="0"/>
              </a:rPr>
              <a:t> Semantic Association in Large RDF Graphs</a:t>
            </a:r>
          </a:p>
          <a:p>
            <a:pPr lvl="1">
              <a:buFont typeface="Wingdings" pitchFamily="2" charset="2"/>
              <a:buChar char="§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GB" sz="3200" dirty="0" smtClean="0">
                <a:solidFill>
                  <a:srgbClr val="000000"/>
                </a:solidFill>
                <a:latin typeface="+mn-lt"/>
                <a:ea typeface="AR PL ShanHeiSun Uni" charset="0"/>
                <a:cs typeface="AR PL ShanHeiSun Uni" charset="0"/>
              </a:rPr>
              <a:t> Entity Disambiguation </a:t>
            </a:r>
          </a:p>
          <a:p>
            <a:pPr lvl="1">
              <a:buFont typeface="Wingdings" pitchFamily="2" charset="2"/>
              <a:buChar char="§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GB" sz="3200" dirty="0" smtClean="0">
                <a:solidFill>
                  <a:srgbClr val="000000"/>
                </a:solidFill>
                <a:latin typeface="+mn-lt"/>
                <a:ea typeface="AR PL ShanHeiSun Uni" charset="0"/>
                <a:cs typeface="AR PL ShanHeiSun Uni" charset="0"/>
              </a:rPr>
              <a:t> Paper-to-Topics Mappings</a:t>
            </a:r>
            <a:endParaRPr lang="en-GB" sz="2400" dirty="0">
              <a:solidFill>
                <a:srgbClr val="000000"/>
              </a:solidFill>
              <a:latin typeface="+mn-lt"/>
              <a:ea typeface="AR PL ShanHeiSun Uni" charset="0"/>
              <a:cs typeface="AR PL ShanHeiSun Uni" charset="0"/>
            </a:endParaRPr>
          </a:p>
          <a:p>
            <a:pPr lvl="2">
              <a:buSzPct val="75000"/>
              <a:buFont typeface="Wingdings" pitchFamily="2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endParaRPr lang="en-GB" sz="2400" dirty="0">
              <a:solidFill>
                <a:srgbClr val="000000"/>
              </a:solidFill>
              <a:latin typeface="+mn-lt"/>
              <a:ea typeface="AR PL ShanHeiSun Uni" charset="0"/>
              <a:cs typeface="AR PL ShanHeiSun Uni" charset="0"/>
            </a:endParaRPr>
          </a:p>
        </p:txBody>
      </p:sp>
      <p:sp>
        <p:nvSpPr>
          <p:cNvPr id="15" name="Slide Number Placeholder 17"/>
          <p:cNvSpPr txBox="1">
            <a:spLocks/>
          </p:cNvSpPr>
          <p:nvPr/>
        </p:nvSpPr>
        <p:spPr bwMode="auto">
          <a:xfrm>
            <a:off x="3505200" y="64008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179102BA-3CED-4159-95E5-CF121C2DCD17}" type="slidenum">
              <a:rPr lang="en-US" sz="1200">
                <a:solidFill>
                  <a:srgbClr val="898989"/>
                </a:solidFill>
                <a:ea typeface="AR PL ShanHeiSun Uni" charset="0"/>
                <a:cs typeface="AR PL ShanHeiSun Uni" charset="0"/>
              </a:rPr>
              <a:pPr algn="ctr"/>
              <a:t>15</a:t>
            </a:fld>
            <a:endParaRPr lang="en-US" sz="1200" dirty="0">
              <a:solidFill>
                <a:srgbClr val="898989"/>
              </a:solidFill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495800" cy="8382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9699" name="Title 1"/>
          <p:cNvSpPr txBox="1">
            <a:spLocks/>
          </p:cNvSpPr>
          <p:nvPr/>
        </p:nvSpPr>
        <p:spPr bwMode="auto">
          <a:xfrm>
            <a:off x="0" y="0"/>
            <a:ext cx="449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sz="4400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-76200" y="0"/>
            <a:ext cx="9220200" cy="6858000"/>
            <a:chOff x="-76200" y="0"/>
            <a:chExt cx="9220200" cy="6858000"/>
          </a:xfrm>
        </p:grpSpPr>
        <p:pic>
          <p:nvPicPr>
            <p:cNvPr id="1026" name="Picture 2" descr="C:\Users\camerond\Downloads\knoesis_white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20000" y="6553200"/>
              <a:ext cx="1366838" cy="190500"/>
            </a:xfrm>
            <a:prstGeom prst="rect">
              <a:avLst/>
            </a:prstGeom>
            <a:noFill/>
            <a:effectLst>
              <a:outerShdw sx="1000" sy="1000" algn="ctr" rotWithShape="0">
                <a:srgbClr val="000000">
                  <a:alpha val="43137"/>
                </a:srgbClr>
              </a:outerShdw>
            </a:effec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6400800"/>
              <a:ext cx="655638" cy="4572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29706" name="Picture 4" descr="C:\Users\camerond\Downloads\e_white_trans_new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27333" y="6553200"/>
              <a:ext cx="5080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/>
          </p:nvSpPr>
          <p:spPr>
            <a:xfrm>
              <a:off x="-76200" y="6394450"/>
              <a:ext cx="9220200" cy="46038"/>
            </a:xfrm>
            <a:prstGeom prst="rect">
              <a:avLst/>
            </a:prstGeom>
            <a:solidFill>
              <a:srgbClr val="5A7C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4495800" cy="838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6350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495800" y="0"/>
              <a:ext cx="464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0" sx="105000" sy="105000" algn="ctr" rotWithShape="0">
                <a:srgbClr val="000000">
                  <a:alpha val="36000"/>
                </a:srgbClr>
              </a:outerShdw>
            </a:effectLst>
          </p:spPr>
        </p:pic>
        <p:sp>
          <p:nvSpPr>
            <p:cNvPr id="8" name="Rectangle 7"/>
            <p:cNvSpPr/>
            <p:nvPr/>
          </p:nvSpPr>
          <p:spPr>
            <a:xfrm>
              <a:off x="0" y="609600"/>
              <a:ext cx="4572000" cy="136525"/>
            </a:xfrm>
            <a:prstGeom prst="rect">
              <a:avLst/>
            </a:prstGeom>
            <a:solidFill>
              <a:srgbClr val="5A7CB2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9701" name="Rectangle 1"/>
          <p:cNvSpPr>
            <a:spLocks noChangeArrowheads="1"/>
          </p:cNvSpPr>
          <p:nvPr/>
        </p:nvSpPr>
        <p:spPr bwMode="auto">
          <a:xfrm>
            <a:off x="0" y="0"/>
            <a:ext cx="4495800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 smtClean="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CONCLUSION</a:t>
            </a:r>
            <a:endParaRPr lang="en-GB" sz="3200" dirty="0">
              <a:solidFill>
                <a:srgbClr val="000000"/>
              </a:solidFill>
              <a:ea typeface="AR PL ShanHeiSun Uni" charset="0"/>
              <a:cs typeface="AR PL ShanHeiSun Uni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0340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lvl="1">
              <a:buFont typeface="Wingdings" pitchFamily="2" charset="2"/>
              <a:buChar char="§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GB" sz="3200" dirty="0">
                <a:solidFill>
                  <a:srgbClr val="000000"/>
                </a:solidFill>
                <a:latin typeface="+mn-lt"/>
                <a:ea typeface="AR PL ShanHeiSun Uni" charset="0"/>
                <a:cs typeface="AR PL ShanHeiSun Uni" charset="0"/>
              </a:rPr>
              <a:t> </a:t>
            </a:r>
            <a:r>
              <a:rPr lang="en-GB" sz="3200" dirty="0" smtClean="0">
                <a:solidFill>
                  <a:srgbClr val="000000"/>
                </a:solidFill>
                <a:latin typeface="+mn-lt"/>
                <a:ea typeface="AR PL ShanHeiSun Uni" charset="0"/>
                <a:cs typeface="AR PL ShanHeiSun Uni" charset="0"/>
              </a:rPr>
              <a:t>Semantic Expert Finder</a:t>
            </a:r>
          </a:p>
          <a:p>
            <a:pPr marL="1371600" lvl="2" indent="-457200">
              <a:buFont typeface="Courier New" pitchFamily="49" charset="0"/>
              <a:buChar char="o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GB" sz="3200" dirty="0">
                <a:solidFill>
                  <a:srgbClr val="000000"/>
                </a:solidFill>
                <a:latin typeface="+mn-lt"/>
                <a:ea typeface="AR PL ShanHeiSun Uni" charset="0"/>
                <a:cs typeface="AR PL ShanHeiSun Uni" charset="0"/>
              </a:rPr>
              <a:t> </a:t>
            </a:r>
            <a:r>
              <a:rPr lang="en-GB" sz="3200" dirty="0" smtClean="0">
                <a:solidFill>
                  <a:srgbClr val="000000"/>
                </a:solidFill>
                <a:latin typeface="+mn-lt"/>
                <a:ea typeface="AR PL ShanHeiSun Uni" charset="0"/>
                <a:cs typeface="AR PL ShanHeiSun Uni" charset="0"/>
              </a:rPr>
              <a:t>Taxonomy of Topics</a:t>
            </a:r>
          </a:p>
          <a:p>
            <a:pPr marL="1371600" lvl="2" indent="-457200">
              <a:buFont typeface="Courier New" pitchFamily="49" charset="0"/>
              <a:buChar char="o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GB" sz="3200" dirty="0">
                <a:solidFill>
                  <a:srgbClr val="000000"/>
                </a:solidFill>
                <a:latin typeface="+mn-lt"/>
                <a:ea typeface="AR PL ShanHeiSun Uni" charset="0"/>
                <a:cs typeface="AR PL ShanHeiSun Uni" charset="0"/>
              </a:rPr>
              <a:t> </a:t>
            </a:r>
            <a:r>
              <a:rPr lang="en-GB" sz="3200" dirty="0" smtClean="0">
                <a:solidFill>
                  <a:srgbClr val="000000"/>
                </a:solidFill>
                <a:latin typeface="+mn-lt"/>
                <a:ea typeface="AR PL ShanHeiSun Uni" charset="0"/>
                <a:cs typeface="AR PL ShanHeiSun Uni" charset="0"/>
              </a:rPr>
              <a:t>Publication Impact Factors</a:t>
            </a:r>
          </a:p>
          <a:p>
            <a:pPr marL="1371600" lvl="2" indent="-457200">
              <a:buFont typeface="Courier New" pitchFamily="49" charset="0"/>
              <a:buChar char="o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GB" sz="3200" dirty="0">
                <a:solidFill>
                  <a:srgbClr val="000000"/>
                </a:solidFill>
                <a:latin typeface="+mn-lt"/>
                <a:ea typeface="AR PL ShanHeiSun Uni" charset="0"/>
                <a:cs typeface="AR PL ShanHeiSun Uni" charset="0"/>
              </a:rPr>
              <a:t> </a:t>
            </a:r>
            <a:r>
              <a:rPr lang="en-GB" sz="3200" dirty="0" smtClean="0">
                <a:solidFill>
                  <a:srgbClr val="000000"/>
                </a:solidFill>
                <a:latin typeface="+mn-lt"/>
                <a:ea typeface="AR PL ShanHeiSun Uni" charset="0"/>
                <a:cs typeface="AR PL ShanHeiSun Uni" charset="0"/>
              </a:rPr>
              <a:t>Expertise Profiles</a:t>
            </a:r>
          </a:p>
          <a:p>
            <a:pPr lvl="2">
              <a:buFont typeface="Wingdings" pitchFamily="2" charset="2"/>
              <a:buChar char="§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endParaRPr lang="en-GB" sz="3200" dirty="0" smtClean="0">
              <a:solidFill>
                <a:srgbClr val="000000"/>
              </a:solidFill>
              <a:latin typeface="+mn-lt"/>
              <a:ea typeface="AR PL ShanHeiSun Uni" charset="0"/>
              <a:cs typeface="AR PL ShanHeiSun Uni" charset="0"/>
            </a:endParaRPr>
          </a:p>
          <a:p>
            <a:pPr lvl="1">
              <a:buFont typeface="Wingdings" pitchFamily="2" charset="2"/>
              <a:buChar char="§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GB" sz="3200" dirty="0" smtClean="0">
                <a:solidFill>
                  <a:srgbClr val="000000"/>
                </a:solidFill>
                <a:latin typeface="+mn-lt"/>
                <a:ea typeface="AR PL ShanHeiSun Uni" charset="0"/>
                <a:cs typeface="AR PL ShanHeiSun Uni" charset="0"/>
              </a:rPr>
              <a:t> Collaboration Network Analysis</a:t>
            </a:r>
          </a:p>
          <a:p>
            <a:pPr marL="1371600" lvl="2" indent="-457200">
              <a:buFont typeface="Courier New" pitchFamily="49" charset="0"/>
              <a:buChar char="o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GB" sz="3200" dirty="0">
                <a:solidFill>
                  <a:srgbClr val="000000"/>
                </a:solidFill>
                <a:latin typeface="+mn-lt"/>
                <a:ea typeface="AR PL ShanHeiSun Uni" charset="0"/>
                <a:cs typeface="AR PL ShanHeiSun Uni" charset="0"/>
              </a:rPr>
              <a:t> </a:t>
            </a:r>
            <a:r>
              <a:rPr lang="en-GB" sz="3200" dirty="0" smtClean="0">
                <a:solidFill>
                  <a:srgbClr val="000000"/>
                </a:solidFill>
                <a:latin typeface="+mn-lt"/>
                <a:ea typeface="AR PL ShanHeiSun Uni" charset="0"/>
                <a:cs typeface="AR PL ShanHeiSun Uni" charset="0"/>
              </a:rPr>
              <a:t>Co-Authorship Graph</a:t>
            </a:r>
          </a:p>
          <a:p>
            <a:pPr marL="1371600" lvl="2" indent="-457200">
              <a:buFont typeface="Courier New" pitchFamily="49" charset="0"/>
              <a:buChar char="o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GB" sz="3200" dirty="0">
                <a:solidFill>
                  <a:srgbClr val="000000"/>
                </a:solidFill>
                <a:latin typeface="+mn-lt"/>
                <a:ea typeface="AR PL ShanHeiSun Uni" charset="0"/>
                <a:cs typeface="AR PL ShanHeiSun Uni" charset="0"/>
              </a:rPr>
              <a:t> </a:t>
            </a:r>
            <a:r>
              <a:rPr lang="en-GB" sz="3200" dirty="0" smtClean="0">
                <a:solidFill>
                  <a:srgbClr val="000000"/>
                </a:solidFill>
                <a:latin typeface="+mn-lt"/>
                <a:ea typeface="AR PL ShanHeiSun Uni" charset="0"/>
                <a:cs typeface="AR PL ShanHeiSun Uni" charset="0"/>
              </a:rPr>
              <a:t>Semantic Associations</a:t>
            </a:r>
          </a:p>
        </p:txBody>
      </p:sp>
      <p:sp>
        <p:nvSpPr>
          <p:cNvPr id="15" name="Slide Number Placeholder 17"/>
          <p:cNvSpPr txBox="1">
            <a:spLocks/>
          </p:cNvSpPr>
          <p:nvPr/>
        </p:nvSpPr>
        <p:spPr bwMode="auto">
          <a:xfrm>
            <a:off x="3505200" y="64008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179102BA-3CED-4159-95E5-CF121C2DCD17}" type="slidenum">
              <a:rPr lang="en-US" sz="1200">
                <a:solidFill>
                  <a:srgbClr val="898989"/>
                </a:solidFill>
                <a:ea typeface="AR PL ShanHeiSun Uni" charset="0"/>
                <a:cs typeface="AR PL ShanHeiSun Uni" charset="0"/>
              </a:rPr>
              <a:pPr algn="ctr"/>
              <a:t>16</a:t>
            </a:fld>
            <a:endParaRPr lang="en-US" sz="1200" dirty="0">
              <a:solidFill>
                <a:srgbClr val="898989"/>
              </a:solidFill>
              <a:ea typeface="AR PL ShanHeiSun Uni" charset="0"/>
              <a:cs typeface="AR PL ShanHeiSun Un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99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495800" cy="8382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23" name="Title 1"/>
          <p:cNvSpPr txBox="1">
            <a:spLocks/>
          </p:cNvSpPr>
          <p:nvPr/>
        </p:nvSpPr>
        <p:spPr bwMode="auto">
          <a:xfrm>
            <a:off x="0" y="0"/>
            <a:ext cx="449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sz="4400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30724" name="Group 12"/>
          <p:cNvGrpSpPr>
            <a:grpSpLocks/>
          </p:cNvGrpSpPr>
          <p:nvPr/>
        </p:nvGrpSpPr>
        <p:grpSpPr bwMode="auto">
          <a:xfrm>
            <a:off x="-76200" y="0"/>
            <a:ext cx="9220200" cy="6858000"/>
            <a:chOff x="-76200" y="0"/>
            <a:chExt cx="9220200" cy="6858000"/>
          </a:xfrm>
        </p:grpSpPr>
        <p:pic>
          <p:nvPicPr>
            <p:cNvPr id="1026" name="Picture 2" descr="C:\Users\camerond\Downloads\knoesis_white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20000" y="6553200"/>
              <a:ext cx="1366838" cy="190500"/>
            </a:xfrm>
            <a:prstGeom prst="rect">
              <a:avLst/>
            </a:prstGeom>
            <a:noFill/>
            <a:effectLst>
              <a:outerShdw sx="1000" sy="1000" algn="ctr" rotWithShape="0">
                <a:srgbClr val="000000">
                  <a:alpha val="43137"/>
                </a:srgbClr>
              </a:outerShdw>
            </a:effec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6400800"/>
              <a:ext cx="655638" cy="4572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30730" name="Picture 4" descr="C:\Users\camerond\Downloads\e_white_trans_new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27333" y="6553200"/>
              <a:ext cx="5080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/>
          </p:nvSpPr>
          <p:spPr>
            <a:xfrm>
              <a:off x="-76200" y="6394450"/>
              <a:ext cx="9220200" cy="46038"/>
            </a:xfrm>
            <a:prstGeom prst="rect">
              <a:avLst/>
            </a:prstGeom>
            <a:solidFill>
              <a:srgbClr val="5A7C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4495800" cy="838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6350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495800" y="0"/>
              <a:ext cx="464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0" sx="105000" sy="105000" algn="ctr" rotWithShape="0">
                <a:srgbClr val="000000">
                  <a:alpha val="36000"/>
                </a:srgbClr>
              </a:outerShdw>
            </a:effectLst>
          </p:spPr>
        </p:pic>
        <p:sp>
          <p:nvSpPr>
            <p:cNvPr id="8" name="Rectangle 7"/>
            <p:cNvSpPr/>
            <p:nvPr/>
          </p:nvSpPr>
          <p:spPr>
            <a:xfrm>
              <a:off x="0" y="609600"/>
              <a:ext cx="4572000" cy="136525"/>
            </a:xfrm>
            <a:prstGeom prst="rect">
              <a:avLst/>
            </a:prstGeom>
            <a:solidFill>
              <a:srgbClr val="5A7CB2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30725" name="Rectangle 1"/>
          <p:cNvSpPr>
            <a:spLocks noChangeArrowheads="1"/>
          </p:cNvSpPr>
          <p:nvPr/>
        </p:nvSpPr>
        <p:spPr bwMode="auto">
          <a:xfrm>
            <a:off x="0" y="0"/>
            <a:ext cx="4495800" cy="525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ACKNOWLEDGEMENTS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457200" y="1066800"/>
            <a:ext cx="8229600" cy="3541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SzPct val="75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GB" sz="3200" dirty="0">
                <a:solidFill>
                  <a:schemeClr val="tx1"/>
                </a:solidFill>
                <a:latin typeface="+mn-lt"/>
                <a:ea typeface="AR PL ShanHeiSun Uni" charset="0"/>
                <a:cs typeface="AR PL ShanHeiSun Uni" charset="0"/>
              </a:rPr>
              <a:t>People </a:t>
            </a:r>
          </a:p>
          <a:p>
            <a:pPr lvl="1">
              <a:buSzPct val="75000"/>
              <a:buFont typeface="Wingdings" pitchFamily="2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GB" sz="2400" dirty="0">
                <a:solidFill>
                  <a:schemeClr val="tx1"/>
                </a:solidFill>
                <a:latin typeface="+mn-lt"/>
                <a:ea typeface="AR PL ShanHeiSun Uni" charset="0"/>
                <a:cs typeface="AR PL ShanHeiSun Uni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+mn-lt"/>
                <a:ea typeface="AR PL ShanHeiSun Uni" charset="0"/>
                <a:cs typeface="AR PL ShanHeiSun Uni" charset="0"/>
              </a:rPr>
              <a:t>Wenbo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AR PL ShanHeiSun Uni" charset="0"/>
                <a:cs typeface="AR PL ShanHeiSun Uni" charset="0"/>
              </a:rPr>
              <a:t> Wang</a:t>
            </a:r>
          </a:p>
          <a:p>
            <a:pPr lvl="1">
              <a:buSzPct val="75000"/>
              <a:buFont typeface="Wingdings" pitchFamily="2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GB" sz="2400" dirty="0">
                <a:solidFill>
                  <a:schemeClr val="tx1"/>
                </a:solidFill>
                <a:latin typeface="+mn-lt"/>
                <a:ea typeface="AR PL ShanHeiSun Uni" charset="0"/>
                <a:cs typeface="AR PL ShanHeiSun Uni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+mn-lt"/>
                <a:ea typeface="AR PL ShanHeiSun Uni" charset="0"/>
                <a:cs typeface="AR PL ShanHeiSun Uni" charset="0"/>
              </a:rPr>
              <a:t>Ajith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AR PL ShanHeiSun Uni" charset="0"/>
                <a:cs typeface="AR PL ShanHeiSun Uni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+mn-lt"/>
                <a:ea typeface="AR PL ShanHeiSun Uni" charset="0"/>
                <a:cs typeface="AR PL ShanHeiSun Uni" charset="0"/>
              </a:rPr>
              <a:t>Ranabahu</a:t>
            </a:r>
            <a:endParaRPr lang="en-GB" sz="2400" dirty="0">
              <a:solidFill>
                <a:schemeClr val="tx1"/>
              </a:solidFill>
              <a:latin typeface="+mn-lt"/>
              <a:ea typeface="AR PL ShanHeiSun Uni" charset="0"/>
              <a:cs typeface="AR PL ShanHeiSun Uni" charset="0"/>
            </a:endParaRPr>
          </a:p>
          <a:p>
            <a:pPr lvl="1">
              <a:buSzPct val="75000"/>
              <a:buFont typeface="Wingdings" pitchFamily="2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GB" sz="2400" dirty="0">
                <a:solidFill>
                  <a:schemeClr val="tx1"/>
                </a:solidFill>
                <a:latin typeface="+mn-lt"/>
                <a:ea typeface="AR PL ShanHeiSun Uni" charset="0"/>
                <a:cs typeface="AR PL ShanHeiSun Uni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+mn-lt"/>
                <a:ea typeface="AR PL ShanHeiSun Uni" charset="0"/>
                <a:cs typeface="AR PL ShanHeiSun Uni" charset="0"/>
              </a:rPr>
              <a:t>Boanerges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AR PL ShanHeiSun Uni" charset="0"/>
                <a:cs typeface="AR PL ShanHeiSun Uni" charset="0"/>
              </a:rPr>
              <a:t> Aleman-Meza</a:t>
            </a:r>
          </a:p>
          <a:p>
            <a:pPr lvl="1">
              <a:buSzPct val="75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endParaRPr lang="en-US" sz="2400" dirty="0">
              <a:solidFill>
                <a:schemeClr val="tx1"/>
              </a:solidFill>
              <a:ea typeface="AR PL ShanHeiSun Uni" charset="0"/>
              <a:cs typeface="AR PL ShanHeiSun Uni" charset="0"/>
            </a:endParaRPr>
          </a:p>
          <a:p>
            <a:pPr>
              <a:buSzPct val="75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US" sz="1600" dirty="0">
                <a:solidFill>
                  <a:schemeClr val="tx1"/>
                </a:solidFill>
                <a:ea typeface="AR PL ShanHeiSun Uni" charset="0"/>
                <a:cs typeface="AR PL ShanHeiSun Uni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AR PL ShanHeiSun Uni" charset="0"/>
                <a:cs typeface="AR PL ShanHeiSun Uni" charset="0"/>
              </a:rPr>
              <a:t>National Science Foundation Award </a:t>
            </a:r>
            <a:endParaRPr lang="en-GB" sz="2400" dirty="0">
              <a:solidFill>
                <a:schemeClr val="tx1"/>
              </a:solidFill>
              <a:latin typeface="+mn-lt"/>
              <a:ea typeface="AR PL ShanHeiSun Uni" charset="0"/>
              <a:cs typeface="AR PL ShanHeiSun Uni" charset="0"/>
            </a:endParaRPr>
          </a:p>
          <a:p>
            <a:pPr lvl="1">
              <a:buSzPct val="75000"/>
              <a:buFont typeface="Wingdings" pitchFamily="2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GB" sz="2400" dirty="0">
                <a:solidFill>
                  <a:schemeClr val="tx1"/>
                </a:solidFill>
                <a:latin typeface="+mn-lt"/>
                <a:ea typeface="AR PL ShanHeiSun Uni" charset="0"/>
                <a:cs typeface="AR PL ShanHeiSun Uni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a typeface="AR PL ShanHeiSun Uni" charset="0"/>
                <a:cs typeface="AR PL ShanHeiSun Uni" charset="0"/>
              </a:rPr>
              <a:t>SemDis</a:t>
            </a:r>
            <a:r>
              <a:rPr lang="en-US" sz="2400" dirty="0">
                <a:solidFill>
                  <a:schemeClr val="tx1"/>
                </a:solidFill>
                <a:ea typeface="AR PL ShanHeiSun Uni" charset="0"/>
                <a:cs typeface="AR PL ShanHeiSun Uni" charset="0"/>
              </a:rPr>
              <a:t> </a:t>
            </a:r>
            <a:r>
              <a:rPr lang="en-US" dirty="0">
                <a:solidFill>
                  <a:schemeClr val="tx1"/>
                </a:solidFill>
                <a:ea typeface="AR PL ShanHeiSun Uni" charset="0"/>
                <a:cs typeface="AR PL ShanHeiSun Uni" charset="0"/>
              </a:rPr>
              <a:t>(Discovering Complex Relationships in the Semantic Web)</a:t>
            </a:r>
            <a:endParaRPr lang="en-GB" dirty="0">
              <a:solidFill>
                <a:schemeClr val="tx1"/>
              </a:solidFill>
              <a:ea typeface="AR PL ShanHeiSun Uni" charset="0"/>
              <a:cs typeface="AR PL ShanHeiSun Uni" charset="0"/>
            </a:endParaRPr>
          </a:p>
          <a:p>
            <a:pPr lvl="1">
              <a:buSzPct val="75000"/>
              <a:buFont typeface="Wingdings" pitchFamily="2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ea typeface="AR PL ShanHeiSun Uni" charset="0"/>
                <a:cs typeface="AR PL ShanHeiSun Uni" charset="0"/>
              </a:rPr>
              <a:t> No. 071441 Wright State University</a:t>
            </a:r>
          </a:p>
          <a:p>
            <a:pPr lvl="1">
              <a:buSzPct val="75000"/>
              <a:buFont typeface="Wingdings" pitchFamily="2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ea typeface="AR PL ShanHeiSun Uni" charset="0"/>
                <a:cs typeface="AR PL ShanHeiSun Uni" charset="0"/>
              </a:rPr>
              <a:t> No. IIS-0325464 to University of Georgia </a:t>
            </a:r>
          </a:p>
        </p:txBody>
      </p:sp>
      <p:sp>
        <p:nvSpPr>
          <p:cNvPr id="30727" name="Slide Number Placeholder 17"/>
          <p:cNvSpPr txBox="1">
            <a:spLocks/>
          </p:cNvSpPr>
          <p:nvPr/>
        </p:nvSpPr>
        <p:spPr bwMode="auto">
          <a:xfrm>
            <a:off x="3505200" y="64008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1F8BABEE-DE47-42DF-9A8B-9822DC1A56BE}" type="slidenum">
              <a:rPr lang="en-US" sz="1200">
                <a:solidFill>
                  <a:srgbClr val="898989"/>
                </a:solidFill>
                <a:ea typeface="AR PL ShanHeiSun Uni" charset="0"/>
                <a:cs typeface="AR PL ShanHeiSun Uni" charset="0"/>
              </a:rPr>
              <a:pPr algn="ctr"/>
              <a:t>17</a:t>
            </a:fld>
            <a:endParaRPr lang="en-US" sz="1200">
              <a:solidFill>
                <a:srgbClr val="898989"/>
              </a:solidFill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495800" cy="8382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7411" name="Title 1"/>
          <p:cNvSpPr txBox="1">
            <a:spLocks/>
          </p:cNvSpPr>
          <p:nvPr/>
        </p:nvSpPr>
        <p:spPr bwMode="auto">
          <a:xfrm>
            <a:off x="0" y="0"/>
            <a:ext cx="449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sz="4400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17412" name="Group 12"/>
          <p:cNvGrpSpPr>
            <a:grpSpLocks/>
          </p:cNvGrpSpPr>
          <p:nvPr/>
        </p:nvGrpSpPr>
        <p:grpSpPr bwMode="auto">
          <a:xfrm>
            <a:off x="-76200" y="0"/>
            <a:ext cx="9220200" cy="6858000"/>
            <a:chOff x="-76200" y="0"/>
            <a:chExt cx="9220200" cy="6858000"/>
          </a:xfrm>
        </p:grpSpPr>
        <p:pic>
          <p:nvPicPr>
            <p:cNvPr id="1026" name="Picture 2" descr="C:\Users\camerond\Downloads\knoesis_white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20000" y="6553200"/>
              <a:ext cx="1366838" cy="190500"/>
            </a:xfrm>
            <a:prstGeom prst="rect">
              <a:avLst/>
            </a:prstGeom>
            <a:noFill/>
            <a:effectLst>
              <a:outerShdw sx="1000" sy="1000" algn="ctr" rotWithShape="0">
                <a:srgbClr val="000000">
                  <a:alpha val="43137"/>
                </a:srgbClr>
              </a:outerShdw>
            </a:effec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6400800"/>
              <a:ext cx="655638" cy="4572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17418" name="Picture 4" descr="C:\Users\camerond\Downloads\e_white_trans_new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27333" y="6553200"/>
              <a:ext cx="5080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/>
          </p:nvSpPr>
          <p:spPr>
            <a:xfrm>
              <a:off x="-76200" y="6394450"/>
              <a:ext cx="9220200" cy="46038"/>
            </a:xfrm>
            <a:prstGeom prst="rect">
              <a:avLst/>
            </a:prstGeom>
            <a:solidFill>
              <a:srgbClr val="5A7C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4495800" cy="838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6350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495800" y="0"/>
              <a:ext cx="464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0" sx="105000" sy="105000" algn="ctr" rotWithShape="0">
                <a:srgbClr val="000000">
                  <a:alpha val="36000"/>
                </a:srgbClr>
              </a:outerShdw>
            </a:effectLst>
          </p:spPr>
        </p:pic>
        <p:sp>
          <p:nvSpPr>
            <p:cNvPr id="8" name="Rectangle 7"/>
            <p:cNvSpPr/>
            <p:nvPr/>
          </p:nvSpPr>
          <p:spPr>
            <a:xfrm>
              <a:off x="0" y="609600"/>
              <a:ext cx="4572000" cy="136525"/>
            </a:xfrm>
            <a:prstGeom prst="rect">
              <a:avLst/>
            </a:prstGeom>
            <a:solidFill>
              <a:srgbClr val="5A7CB2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7413" name="Rectangle 12"/>
          <p:cNvSpPr>
            <a:spLocks noChangeArrowheads="1"/>
          </p:cNvSpPr>
          <p:nvPr/>
        </p:nvSpPr>
        <p:spPr bwMode="auto">
          <a:xfrm>
            <a:off x="0" y="0"/>
            <a:ext cx="449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BACKGROUND</a:t>
            </a:r>
          </a:p>
        </p:txBody>
      </p:sp>
      <p:sp>
        <p:nvSpPr>
          <p:cNvPr id="17414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SzPct val="125000"/>
              <a:buFont typeface="Wingdings" pitchFamily="2" charset="2"/>
              <a:buChar char="§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sz="2400" dirty="0" smtClean="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 </a:t>
            </a:r>
            <a:r>
              <a:rPr lang="en-GB" sz="3200" dirty="0" smtClean="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Realm of Finding Experts </a:t>
            </a:r>
          </a:p>
          <a:p>
            <a:pPr lvl="2" eaLnBrk="1" hangingPunct="1">
              <a:buSzPct val="75000"/>
              <a:buFont typeface="Courier New" pitchFamily="49" charset="0"/>
              <a:buChar char="o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dirty="0" smtClean="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Propagation Method</a:t>
            </a:r>
          </a:p>
          <a:p>
            <a:pPr lvl="3" eaLnBrk="1" hangingPunct="1">
              <a:buSzPct val="75000"/>
              <a:buFont typeface="Courier New" pitchFamily="49" charset="0"/>
              <a:buChar char="o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dirty="0" smtClean="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Human-</a:t>
            </a:r>
            <a:r>
              <a:rPr lang="en-GB" dirty="0" err="1" smtClean="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Centered</a:t>
            </a:r>
            <a:r>
              <a:rPr lang="en-GB" dirty="0" smtClean="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 Information Diffusion</a:t>
            </a:r>
          </a:p>
          <a:p>
            <a:pPr lvl="3" eaLnBrk="1" hangingPunct="1">
              <a:buSzPct val="75000"/>
              <a:buFont typeface="Courier New" pitchFamily="49" charset="0"/>
              <a:buChar char="o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i="1" dirty="0" smtClean="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prima facie</a:t>
            </a:r>
          </a:p>
          <a:p>
            <a:pPr lvl="2" eaLnBrk="1" hangingPunct="1">
              <a:buSzPct val="75000"/>
              <a:buFont typeface="Courier New" pitchFamily="49" charset="0"/>
              <a:buChar char="o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dirty="0" smtClean="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 Issues</a:t>
            </a:r>
          </a:p>
          <a:p>
            <a:pPr lvl="3" eaLnBrk="1" hangingPunct="1">
              <a:buSzPct val="75000"/>
              <a:buFont typeface="Courier New" pitchFamily="49" charset="0"/>
              <a:buChar char="o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dirty="0" smtClean="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Inconsistent Human Perceptions</a:t>
            </a:r>
          </a:p>
          <a:p>
            <a:pPr lvl="3" eaLnBrk="1" hangingPunct="1">
              <a:buSzPct val="75000"/>
              <a:buFont typeface="Courier New" pitchFamily="49" charset="0"/>
              <a:buChar char="o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dirty="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Strong vs. Weak </a:t>
            </a:r>
            <a:r>
              <a:rPr lang="en-GB" dirty="0" smtClean="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ties</a:t>
            </a:r>
          </a:p>
          <a:p>
            <a:pPr lvl="3" eaLnBrk="1" hangingPunct="1">
              <a:buSzPct val="75000"/>
              <a:buFont typeface="Courier New" pitchFamily="49" charset="0"/>
              <a:buChar char="o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endParaRPr lang="en-GB" sz="1000" dirty="0" smtClean="0">
              <a:solidFill>
                <a:srgbClr val="000000"/>
              </a:solidFill>
              <a:ea typeface="AR PL ShanHeiSun Uni" charset="0"/>
              <a:cs typeface="AR PL ShanHeiSun Uni" charset="0"/>
            </a:endParaRPr>
          </a:p>
          <a:p>
            <a:pPr lvl="1" eaLnBrk="1" hangingPunct="1">
              <a:buSzPct val="125000"/>
              <a:buFont typeface="Wingdings" pitchFamily="2" charset="2"/>
              <a:buChar char="§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sz="2400" dirty="0" smtClean="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 </a:t>
            </a:r>
            <a:r>
              <a:rPr lang="en-GB" sz="3200" dirty="0" err="1" smtClean="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Aftefacts</a:t>
            </a:r>
            <a:endParaRPr lang="en-GB" sz="3200" dirty="0" smtClean="0">
              <a:solidFill>
                <a:srgbClr val="000000"/>
              </a:solidFill>
              <a:ea typeface="AR PL ShanHeiSun Uni" charset="0"/>
              <a:cs typeface="AR PL ShanHeiSun Uni" charset="0"/>
            </a:endParaRPr>
          </a:p>
          <a:p>
            <a:pPr lvl="2" eaLnBrk="1" hangingPunct="1">
              <a:buSzPct val="75000"/>
              <a:buFont typeface="Courier New" pitchFamily="49" charset="0"/>
              <a:buChar char="o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sz="2000" dirty="0" smtClean="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Curricula Vitarium</a:t>
            </a:r>
          </a:p>
          <a:p>
            <a:pPr lvl="2" eaLnBrk="1" hangingPunct="1">
              <a:buSzPct val="75000"/>
              <a:buFont typeface="Courier New" pitchFamily="49" charset="0"/>
              <a:buChar char="o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sz="2000" dirty="0" smtClean="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Version Control Systems, Patents &amp; Research Grants</a:t>
            </a:r>
          </a:p>
          <a:p>
            <a:pPr lvl="2" eaLnBrk="1" hangingPunct="1">
              <a:buSzPct val="75000"/>
              <a:buFont typeface="Courier New" pitchFamily="49" charset="0"/>
              <a:buChar char="o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sz="2000" dirty="0" smtClean="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Citation Linkage</a:t>
            </a:r>
          </a:p>
          <a:p>
            <a:pPr lvl="2" eaLnBrk="1" hangingPunct="1">
              <a:buSzPct val="75000"/>
              <a:buFont typeface="Wingdings" pitchFamily="2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endParaRPr lang="en-GB" dirty="0" smtClean="0">
              <a:solidFill>
                <a:srgbClr val="000000"/>
              </a:solidFill>
              <a:ea typeface="AR PL ShanHeiSun Uni" charset="0"/>
              <a:cs typeface="AR PL ShanHeiSun Uni" charset="0"/>
            </a:endParaRPr>
          </a:p>
          <a:p>
            <a:pPr lvl="2" eaLnBrk="1" hangingPunct="1">
              <a:buSzPct val="75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endParaRPr lang="en-GB" dirty="0" smtClean="0">
              <a:solidFill>
                <a:srgbClr val="000000"/>
              </a:solidFill>
              <a:ea typeface="AR PL ShanHeiSun Uni" charset="0"/>
              <a:cs typeface="AR PL ShanHeiSun Uni" charset="0"/>
            </a:endParaRPr>
          </a:p>
          <a:p>
            <a:pPr eaLnBrk="1" hangingPunct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endParaRPr lang="en-US" dirty="0" smtClean="0"/>
          </a:p>
        </p:txBody>
      </p:sp>
      <p:sp>
        <p:nvSpPr>
          <p:cNvPr id="17415" name="Slide Number Placeholder 17"/>
          <p:cNvSpPr txBox="1">
            <a:spLocks/>
          </p:cNvSpPr>
          <p:nvPr/>
        </p:nvSpPr>
        <p:spPr bwMode="auto">
          <a:xfrm>
            <a:off x="3505200" y="64008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179102BA-3CED-4159-95E5-CF121C2DCD17}" type="slidenum">
              <a:rPr lang="en-US" sz="1200">
                <a:solidFill>
                  <a:srgbClr val="898989"/>
                </a:solidFill>
                <a:ea typeface="AR PL ShanHeiSun Uni" charset="0"/>
                <a:cs typeface="AR PL ShanHeiSun Uni" charset="0"/>
              </a:rPr>
              <a:pPr algn="ctr"/>
              <a:t>2</a:t>
            </a:fld>
            <a:endParaRPr lang="en-US" sz="1200">
              <a:solidFill>
                <a:srgbClr val="898989"/>
              </a:solidFill>
              <a:ea typeface="AR PL ShanHeiSun Uni" charset="0"/>
              <a:cs typeface="AR PL ShanHeiSun Uni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48833" y="3044042"/>
            <a:ext cx="3243228" cy="5334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Citation Sentiment Detection</a:t>
            </a:r>
            <a:endParaRPr lang="en-US" b="1" dirty="0"/>
          </a:p>
        </p:txBody>
      </p:sp>
      <p:sp>
        <p:nvSpPr>
          <p:cNvPr id="16" name="Rectangle 15"/>
          <p:cNvSpPr/>
          <p:nvPr/>
        </p:nvSpPr>
        <p:spPr>
          <a:xfrm>
            <a:off x="6013147" y="3810000"/>
            <a:ext cx="2514600" cy="5334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Pied Piper Effect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5860747" y="2167743"/>
            <a:ext cx="2819400" cy="5334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Expertise Granularity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5860747" y="4498770"/>
            <a:ext cx="2819400" cy="1143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Adage</a:t>
            </a:r>
            <a:r>
              <a:rPr lang="en-US" b="1" dirty="0" smtClean="0"/>
              <a:t>: The publications of a Researcher is indicative of her expertise.</a:t>
            </a:r>
            <a:endParaRPr lang="en-US" b="1" dirty="0"/>
          </a:p>
        </p:txBody>
      </p:sp>
      <p:cxnSp>
        <p:nvCxnSpPr>
          <p:cNvPr id="3" name="Straight Connector 2"/>
          <p:cNvCxnSpPr>
            <a:stCxn id="18" idx="0"/>
            <a:endCxn id="16" idx="2"/>
          </p:cNvCxnSpPr>
          <p:nvPr/>
        </p:nvCxnSpPr>
        <p:spPr>
          <a:xfrm flipV="1">
            <a:off x="7270447" y="4343400"/>
            <a:ext cx="0" cy="15537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6" idx="0"/>
            <a:endCxn id="15" idx="2"/>
          </p:cNvCxnSpPr>
          <p:nvPr/>
        </p:nvCxnSpPr>
        <p:spPr>
          <a:xfrm flipV="1">
            <a:off x="7270447" y="3577442"/>
            <a:ext cx="0" cy="232558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5" idx="0"/>
            <a:endCxn id="17" idx="2"/>
          </p:cNvCxnSpPr>
          <p:nvPr/>
        </p:nvCxnSpPr>
        <p:spPr>
          <a:xfrm flipV="1">
            <a:off x="7270447" y="2701143"/>
            <a:ext cx="0" cy="342899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4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4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4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4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4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4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495800" cy="8382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7411" name="Title 1"/>
          <p:cNvSpPr txBox="1">
            <a:spLocks/>
          </p:cNvSpPr>
          <p:nvPr/>
        </p:nvSpPr>
        <p:spPr bwMode="auto">
          <a:xfrm>
            <a:off x="0" y="0"/>
            <a:ext cx="449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sz="4400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-76200" y="0"/>
            <a:ext cx="9220200" cy="6858000"/>
            <a:chOff x="-76200" y="0"/>
            <a:chExt cx="9220200" cy="6858000"/>
          </a:xfrm>
        </p:grpSpPr>
        <p:pic>
          <p:nvPicPr>
            <p:cNvPr id="1026" name="Picture 2" descr="C:\Users\camerond\Downloads\knoesis_white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20000" y="6553200"/>
              <a:ext cx="1366838" cy="190500"/>
            </a:xfrm>
            <a:prstGeom prst="rect">
              <a:avLst/>
            </a:prstGeom>
            <a:noFill/>
            <a:effectLst>
              <a:outerShdw sx="1000" sy="1000" algn="ctr" rotWithShape="0">
                <a:srgbClr val="000000">
                  <a:alpha val="43137"/>
                </a:srgbClr>
              </a:outerShdw>
            </a:effec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6400800"/>
              <a:ext cx="655638" cy="4572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17418" name="Picture 4" descr="C:\Users\camerond\Downloads\e_white_trans_new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27333" y="6553200"/>
              <a:ext cx="5080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/>
          </p:nvSpPr>
          <p:spPr>
            <a:xfrm>
              <a:off x="-76200" y="6394450"/>
              <a:ext cx="9220200" cy="46038"/>
            </a:xfrm>
            <a:prstGeom prst="rect">
              <a:avLst/>
            </a:prstGeom>
            <a:solidFill>
              <a:srgbClr val="5A7C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4495800" cy="838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6350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495800" y="0"/>
              <a:ext cx="464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0" sx="105000" sy="105000" algn="ctr" rotWithShape="0">
                <a:srgbClr val="000000">
                  <a:alpha val="36000"/>
                </a:srgbClr>
              </a:outerShdw>
            </a:effectLst>
          </p:spPr>
        </p:pic>
        <p:sp>
          <p:nvSpPr>
            <p:cNvPr id="8" name="Rectangle 7"/>
            <p:cNvSpPr/>
            <p:nvPr/>
          </p:nvSpPr>
          <p:spPr>
            <a:xfrm>
              <a:off x="0" y="609600"/>
              <a:ext cx="4572000" cy="136525"/>
            </a:xfrm>
            <a:prstGeom prst="rect">
              <a:avLst/>
            </a:prstGeom>
            <a:solidFill>
              <a:srgbClr val="5A7CB2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7413" name="Rectangle 12"/>
          <p:cNvSpPr>
            <a:spLocks noChangeArrowheads="1"/>
          </p:cNvSpPr>
          <p:nvPr/>
        </p:nvSpPr>
        <p:spPr bwMode="auto">
          <a:xfrm>
            <a:off x="0" y="0"/>
            <a:ext cx="449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 smtClean="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CONTRIBUTIONS</a:t>
            </a:r>
            <a:endParaRPr lang="en-GB" sz="3200" dirty="0">
              <a:solidFill>
                <a:srgbClr val="000000"/>
              </a:solidFill>
              <a:ea typeface="AR PL ShanHeiSun Uni" charset="0"/>
              <a:cs typeface="AR PL ShanHeiSun Uni" charset="0"/>
            </a:endParaRPr>
          </a:p>
        </p:txBody>
      </p:sp>
      <p:sp>
        <p:nvSpPr>
          <p:cNvPr id="17414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SzPct val="125000"/>
              <a:buFont typeface="Wingdings" pitchFamily="2" charset="2"/>
              <a:buChar char="§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sz="3200" dirty="0" smtClean="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Structured Data</a:t>
            </a:r>
          </a:p>
          <a:p>
            <a:pPr lvl="2" eaLnBrk="1" hangingPunct="1">
              <a:buSzPct val="75000"/>
              <a:buFont typeface="Courier New" pitchFamily="49" charset="0"/>
              <a:buChar char="o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dirty="0" smtClean="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Taxonomy of Topics</a:t>
            </a:r>
          </a:p>
          <a:p>
            <a:pPr lvl="3" eaLnBrk="1" hangingPunct="1">
              <a:buSzPct val="75000"/>
              <a:buFont typeface="Courier New" pitchFamily="49" charset="0"/>
              <a:buChar char="o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dirty="0" smtClean="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Extrapolation</a:t>
            </a:r>
          </a:p>
          <a:p>
            <a:pPr lvl="3" eaLnBrk="1" hangingPunct="1">
              <a:buSzPct val="75000"/>
              <a:buFont typeface="Wingdings" pitchFamily="2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endParaRPr lang="en-GB" dirty="0" smtClean="0">
              <a:solidFill>
                <a:srgbClr val="000000"/>
              </a:solidFill>
              <a:ea typeface="AR PL ShanHeiSun Uni" charset="0"/>
              <a:cs typeface="AR PL ShanHeiSun Uni" charset="0"/>
            </a:endParaRPr>
          </a:p>
          <a:p>
            <a:pPr lvl="2" eaLnBrk="1" hangingPunct="1">
              <a:buSzPct val="75000"/>
              <a:buFont typeface="Courier New" pitchFamily="49" charset="0"/>
              <a:buChar char="o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dirty="0" smtClean="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Bibliographic Data</a:t>
            </a:r>
          </a:p>
          <a:p>
            <a:pPr lvl="3" eaLnBrk="1" hangingPunct="1">
              <a:buSzPct val="75000"/>
              <a:buFont typeface="Courier New" pitchFamily="49" charset="0"/>
              <a:buChar char="o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dirty="0" smtClean="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Collaboration Networks</a:t>
            </a:r>
          </a:p>
          <a:p>
            <a:pPr lvl="4" eaLnBrk="1" hangingPunct="1">
              <a:buSzPct val="75000"/>
              <a:buFont typeface="Wingdings" pitchFamily="2" charset="2"/>
              <a:buChar char="ü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dirty="0"/>
              <a:t>Co-authorship </a:t>
            </a:r>
            <a:r>
              <a:rPr lang="en-US" dirty="0" smtClean="0"/>
              <a:t>Graph</a:t>
            </a:r>
            <a:endParaRPr lang="en-GB" dirty="0" smtClean="0">
              <a:solidFill>
                <a:srgbClr val="000000"/>
              </a:solidFill>
              <a:ea typeface="AR PL ShanHeiSun Uni" charset="0"/>
              <a:cs typeface="AR PL ShanHeiSun Uni" charset="0"/>
            </a:endParaRPr>
          </a:p>
          <a:p>
            <a:pPr lvl="3" eaLnBrk="1" hangingPunct="1">
              <a:buSzPct val="75000"/>
              <a:buFont typeface="Courier New" pitchFamily="49" charset="0"/>
              <a:buChar char="o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dirty="0" smtClean="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Prevent Collaboration Stagnation</a:t>
            </a:r>
          </a:p>
          <a:p>
            <a:pPr lvl="3" eaLnBrk="1" hangingPunct="1">
              <a:buSzPct val="75000"/>
              <a:buFont typeface="Wingdings" pitchFamily="2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endParaRPr lang="en-GB" dirty="0" smtClean="0">
              <a:solidFill>
                <a:srgbClr val="000000"/>
              </a:solidFill>
              <a:ea typeface="AR PL ShanHeiSun Uni" charset="0"/>
              <a:cs typeface="AR PL ShanHeiSun Uni" charset="0"/>
            </a:endParaRPr>
          </a:p>
          <a:p>
            <a:pPr lvl="2" eaLnBrk="1" hangingPunct="1">
              <a:buSzPct val="75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endParaRPr lang="en-GB" dirty="0" smtClean="0">
              <a:solidFill>
                <a:srgbClr val="000000"/>
              </a:solidFill>
              <a:ea typeface="AR PL ShanHeiSun Uni" charset="0"/>
              <a:cs typeface="AR PL ShanHeiSun Uni" charset="0"/>
            </a:endParaRPr>
          </a:p>
          <a:p>
            <a:pPr eaLnBrk="1" hangingPunct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endParaRPr lang="en-US" dirty="0" smtClean="0"/>
          </a:p>
        </p:txBody>
      </p:sp>
      <p:sp>
        <p:nvSpPr>
          <p:cNvPr id="17415" name="Slide Number Placeholder 17"/>
          <p:cNvSpPr txBox="1">
            <a:spLocks/>
          </p:cNvSpPr>
          <p:nvPr/>
        </p:nvSpPr>
        <p:spPr bwMode="auto">
          <a:xfrm>
            <a:off x="3505200" y="64008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179102BA-3CED-4159-95E5-CF121C2DCD17}" type="slidenum">
              <a:rPr lang="en-US" sz="1200">
                <a:solidFill>
                  <a:srgbClr val="898989"/>
                </a:solidFill>
                <a:ea typeface="AR PL ShanHeiSun Uni" charset="0"/>
                <a:cs typeface="AR PL ShanHeiSun Uni" charset="0"/>
              </a:rPr>
              <a:pPr algn="ctr"/>
              <a:t>3</a:t>
            </a:fld>
            <a:endParaRPr lang="en-US" sz="1200">
              <a:solidFill>
                <a:srgbClr val="898989"/>
              </a:solidFill>
              <a:ea typeface="AR PL ShanHeiSun Uni" charset="0"/>
              <a:cs typeface="AR PL ShanHeiSun Uni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7599392" y="1832713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101229" y="2975713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057525" y="2975713"/>
            <a:ext cx="3048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bg1"/>
              </a:solidFill>
            </a:endParaRPr>
          </a:p>
        </p:txBody>
      </p:sp>
      <p:cxnSp>
        <p:nvCxnSpPr>
          <p:cNvPr id="22" name="Straight Arrow Connector 21"/>
          <p:cNvCxnSpPr>
            <a:stCxn id="17" idx="4"/>
            <a:endCxn id="18" idx="0"/>
          </p:cNvCxnSpPr>
          <p:nvPr/>
        </p:nvCxnSpPr>
        <p:spPr>
          <a:xfrm>
            <a:off x="7751792" y="2137513"/>
            <a:ext cx="501837" cy="8382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7" idx="4"/>
            <a:endCxn id="21" idx="0"/>
          </p:cNvCxnSpPr>
          <p:nvPr/>
        </p:nvCxnSpPr>
        <p:spPr>
          <a:xfrm flipH="1">
            <a:off x="7209925" y="2137513"/>
            <a:ext cx="541867" cy="8382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342650" y="1676400"/>
            <a:ext cx="1429750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Search Algorithms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114638" y="3038268"/>
            <a:ext cx="942887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Page Rank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45710" y="2496153"/>
            <a:ext cx="968535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tx1"/>
                </a:solidFill>
              </a:rPr>
              <a:t>s</a:t>
            </a:r>
            <a:r>
              <a:rPr lang="en-US" sz="1200" dirty="0" err="1" smtClean="0">
                <a:solidFill>
                  <a:schemeClr val="tx1"/>
                </a:solidFill>
              </a:rPr>
              <a:t>ubtopic_of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814245" y="3329167"/>
            <a:ext cx="878767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DFS, BFS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6372483" y="3749139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504926" y="4041074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37" idx="1"/>
            <a:endCxn id="36" idx="5"/>
          </p:cNvCxnSpPr>
          <p:nvPr/>
        </p:nvCxnSpPr>
        <p:spPr>
          <a:xfrm flipH="1" flipV="1">
            <a:off x="6502565" y="3879221"/>
            <a:ext cx="24679" cy="1841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6601976" y="3749139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>
            <a:stCxn id="37" idx="7"/>
            <a:endCxn id="41" idx="3"/>
          </p:cNvCxnSpPr>
          <p:nvPr/>
        </p:nvCxnSpPr>
        <p:spPr>
          <a:xfrm flipH="1" flipV="1">
            <a:off x="6624294" y="3879221"/>
            <a:ext cx="10714" cy="1841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6831875" y="3963884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>
            <a:stCxn id="37" idx="6"/>
            <a:endCxn id="43" idx="3"/>
          </p:cNvCxnSpPr>
          <p:nvPr/>
        </p:nvCxnSpPr>
        <p:spPr>
          <a:xfrm flipV="1">
            <a:off x="6657326" y="4093966"/>
            <a:ext cx="196867" cy="233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6339359" y="423811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>
            <a:stCxn id="37" idx="3"/>
            <a:endCxn id="53" idx="7"/>
          </p:cNvCxnSpPr>
          <p:nvPr/>
        </p:nvCxnSpPr>
        <p:spPr>
          <a:xfrm flipH="1">
            <a:off x="6469441" y="4171156"/>
            <a:ext cx="57803" cy="892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6701793" y="4224529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>
            <a:stCxn id="37" idx="5"/>
            <a:endCxn id="59" idx="2"/>
          </p:cNvCxnSpPr>
          <p:nvPr/>
        </p:nvCxnSpPr>
        <p:spPr>
          <a:xfrm>
            <a:off x="6635008" y="4171156"/>
            <a:ext cx="66785" cy="1295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6208432" y="3982583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>
            <a:stCxn id="37" idx="3"/>
            <a:endCxn id="63" idx="5"/>
          </p:cNvCxnSpPr>
          <p:nvPr/>
        </p:nvCxnSpPr>
        <p:spPr>
          <a:xfrm flipH="1" flipV="1">
            <a:off x="6338514" y="4112665"/>
            <a:ext cx="188730" cy="584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6109914" y="4495695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>
            <a:stCxn id="53" idx="3"/>
            <a:endCxn id="65" idx="7"/>
          </p:cNvCxnSpPr>
          <p:nvPr/>
        </p:nvCxnSpPr>
        <p:spPr>
          <a:xfrm flipH="1">
            <a:off x="6239996" y="4368192"/>
            <a:ext cx="121681" cy="149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6885757" y="4496573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Connector 67"/>
          <p:cNvCxnSpPr>
            <a:stCxn id="59" idx="5"/>
            <a:endCxn id="67" idx="2"/>
          </p:cNvCxnSpPr>
          <p:nvPr/>
        </p:nvCxnSpPr>
        <p:spPr>
          <a:xfrm>
            <a:off x="6831875" y="4354611"/>
            <a:ext cx="53882" cy="218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>
          <a:xfrm>
            <a:off x="6477251" y="4556556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Connector 82"/>
          <p:cNvCxnSpPr>
            <a:stCxn id="37" idx="4"/>
            <a:endCxn id="82" idx="0"/>
          </p:cNvCxnSpPr>
          <p:nvPr/>
        </p:nvCxnSpPr>
        <p:spPr>
          <a:xfrm flipH="1">
            <a:off x="6553451" y="4193474"/>
            <a:ext cx="27675" cy="3630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/>
          <p:nvPr/>
        </p:nvSpPr>
        <p:spPr>
          <a:xfrm>
            <a:off x="8205880" y="4605594"/>
            <a:ext cx="152400" cy="152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8302930" y="4313659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>
            <a:stCxn id="89" idx="7"/>
            <a:endCxn id="91" idx="4"/>
          </p:cNvCxnSpPr>
          <p:nvPr/>
        </p:nvCxnSpPr>
        <p:spPr>
          <a:xfrm flipV="1">
            <a:off x="8335962" y="4466059"/>
            <a:ext cx="43168" cy="1618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8532829" y="4528404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Connector 93"/>
          <p:cNvCxnSpPr>
            <a:stCxn id="89" idx="6"/>
            <a:endCxn id="93" idx="3"/>
          </p:cNvCxnSpPr>
          <p:nvPr/>
        </p:nvCxnSpPr>
        <p:spPr>
          <a:xfrm flipV="1">
            <a:off x="8358280" y="4658486"/>
            <a:ext cx="196867" cy="233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Oval 94"/>
          <p:cNvSpPr/>
          <p:nvPr/>
        </p:nvSpPr>
        <p:spPr>
          <a:xfrm>
            <a:off x="8040313" y="480263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95"/>
          <p:cNvCxnSpPr>
            <a:stCxn id="89" idx="3"/>
            <a:endCxn id="95" idx="7"/>
          </p:cNvCxnSpPr>
          <p:nvPr/>
        </p:nvCxnSpPr>
        <p:spPr>
          <a:xfrm flipH="1">
            <a:off x="8170395" y="4735676"/>
            <a:ext cx="57803" cy="892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/>
          <p:nvPr/>
        </p:nvSpPr>
        <p:spPr>
          <a:xfrm>
            <a:off x="8402747" y="4789049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Connector 97"/>
          <p:cNvCxnSpPr>
            <a:stCxn id="89" idx="5"/>
            <a:endCxn id="97" idx="2"/>
          </p:cNvCxnSpPr>
          <p:nvPr/>
        </p:nvCxnSpPr>
        <p:spPr>
          <a:xfrm>
            <a:off x="8335962" y="4735676"/>
            <a:ext cx="66785" cy="1295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7909386" y="4547103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0" name="Straight Connector 99"/>
          <p:cNvCxnSpPr>
            <a:stCxn id="89" idx="2"/>
            <a:endCxn id="99" idx="6"/>
          </p:cNvCxnSpPr>
          <p:nvPr/>
        </p:nvCxnSpPr>
        <p:spPr>
          <a:xfrm flipH="1" flipV="1">
            <a:off x="8061786" y="4623303"/>
            <a:ext cx="144094" cy="584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>
          <a:xfrm>
            <a:off x="8017995" y="4337383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Connector 101"/>
          <p:cNvCxnSpPr>
            <a:stCxn id="89" idx="1"/>
            <a:endCxn id="101" idx="5"/>
          </p:cNvCxnSpPr>
          <p:nvPr/>
        </p:nvCxnSpPr>
        <p:spPr>
          <a:xfrm flipH="1" flipV="1">
            <a:off x="8148077" y="4467465"/>
            <a:ext cx="80121" cy="1604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89" idx="4"/>
            <a:endCxn id="106" idx="0"/>
          </p:cNvCxnSpPr>
          <p:nvPr/>
        </p:nvCxnSpPr>
        <p:spPr>
          <a:xfrm flipH="1">
            <a:off x="8267854" y="4757994"/>
            <a:ext cx="14226" cy="1970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Oval 105"/>
          <p:cNvSpPr/>
          <p:nvPr/>
        </p:nvSpPr>
        <p:spPr>
          <a:xfrm>
            <a:off x="8191654" y="495503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6729066" y="5521453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7116700" y="5456907"/>
            <a:ext cx="152400" cy="152400"/>
          </a:xfrm>
          <a:prstGeom prst="ellipse">
            <a:avLst/>
          </a:prstGeom>
          <a:solidFill>
            <a:srgbClr val="00B05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Straight Connector 110"/>
          <p:cNvCxnSpPr>
            <a:stCxn id="110" idx="3"/>
            <a:endCxn id="109" idx="6"/>
          </p:cNvCxnSpPr>
          <p:nvPr/>
        </p:nvCxnSpPr>
        <p:spPr>
          <a:xfrm flipH="1">
            <a:off x="6881466" y="5586989"/>
            <a:ext cx="257552" cy="106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Oval 111"/>
          <p:cNvSpPr/>
          <p:nvPr/>
        </p:nvSpPr>
        <p:spPr>
          <a:xfrm>
            <a:off x="6868164" y="5254021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Straight Connector 112"/>
          <p:cNvCxnSpPr>
            <a:stCxn id="110" idx="1"/>
            <a:endCxn id="112" idx="5"/>
          </p:cNvCxnSpPr>
          <p:nvPr/>
        </p:nvCxnSpPr>
        <p:spPr>
          <a:xfrm flipH="1" flipV="1">
            <a:off x="6998246" y="5384103"/>
            <a:ext cx="140772" cy="951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Oval 113"/>
          <p:cNvSpPr/>
          <p:nvPr/>
        </p:nvSpPr>
        <p:spPr>
          <a:xfrm>
            <a:off x="7203325" y="5198108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5" name="Straight Connector 114"/>
          <p:cNvCxnSpPr>
            <a:stCxn id="110" idx="0"/>
            <a:endCxn id="114" idx="3"/>
          </p:cNvCxnSpPr>
          <p:nvPr/>
        </p:nvCxnSpPr>
        <p:spPr>
          <a:xfrm flipV="1">
            <a:off x="7192900" y="5328190"/>
            <a:ext cx="32743" cy="1287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Oval 115"/>
          <p:cNvSpPr/>
          <p:nvPr/>
        </p:nvSpPr>
        <p:spPr>
          <a:xfrm>
            <a:off x="7065544" y="5858299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7" name="Straight Connector 116"/>
          <p:cNvCxnSpPr>
            <a:stCxn id="110" idx="4"/>
            <a:endCxn id="116" idx="0"/>
          </p:cNvCxnSpPr>
          <p:nvPr/>
        </p:nvCxnSpPr>
        <p:spPr>
          <a:xfrm flipH="1">
            <a:off x="7141744" y="5609307"/>
            <a:ext cx="51156" cy="2489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>
          <a:xfrm>
            <a:off x="7405251" y="5547677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9" name="Straight Connector 118"/>
          <p:cNvCxnSpPr>
            <a:stCxn id="110" idx="5"/>
            <a:endCxn id="118" idx="2"/>
          </p:cNvCxnSpPr>
          <p:nvPr/>
        </p:nvCxnSpPr>
        <p:spPr>
          <a:xfrm>
            <a:off x="7246782" y="5586989"/>
            <a:ext cx="158469" cy="368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 119"/>
          <p:cNvSpPr/>
          <p:nvPr/>
        </p:nvSpPr>
        <p:spPr>
          <a:xfrm>
            <a:off x="6859148" y="5761707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1" name="Straight Connector 120"/>
          <p:cNvCxnSpPr>
            <a:stCxn id="110" idx="3"/>
            <a:endCxn id="120" idx="7"/>
          </p:cNvCxnSpPr>
          <p:nvPr/>
        </p:nvCxnSpPr>
        <p:spPr>
          <a:xfrm flipH="1">
            <a:off x="6989230" y="5586989"/>
            <a:ext cx="149788" cy="1970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110" idx="4"/>
            <a:endCxn id="126" idx="0"/>
          </p:cNvCxnSpPr>
          <p:nvPr/>
        </p:nvCxnSpPr>
        <p:spPr>
          <a:xfrm>
            <a:off x="7192900" y="5609307"/>
            <a:ext cx="173250" cy="1815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Oval 125"/>
          <p:cNvSpPr/>
          <p:nvPr/>
        </p:nvSpPr>
        <p:spPr>
          <a:xfrm>
            <a:off x="7289950" y="5790848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6553451" y="4735677"/>
            <a:ext cx="611441" cy="726972"/>
          </a:xfrm>
          <a:custGeom>
            <a:avLst/>
            <a:gdLst>
              <a:gd name="connsiteX0" fmla="*/ 0 w 562212"/>
              <a:gd name="connsiteY0" fmla="*/ 0 h 1282535"/>
              <a:gd name="connsiteX1" fmla="*/ 118753 w 562212"/>
              <a:gd name="connsiteY1" fmla="*/ 570016 h 1282535"/>
              <a:gd name="connsiteX2" fmla="*/ 498763 w 562212"/>
              <a:gd name="connsiteY2" fmla="*/ 831273 h 1282535"/>
              <a:gd name="connsiteX3" fmla="*/ 558140 w 562212"/>
              <a:gd name="connsiteY3" fmla="*/ 1282535 h 1282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2212" h="1282535">
                <a:moveTo>
                  <a:pt x="0" y="0"/>
                </a:moveTo>
                <a:cubicBezTo>
                  <a:pt x="17813" y="215735"/>
                  <a:pt x="35626" y="431471"/>
                  <a:pt x="118753" y="570016"/>
                </a:cubicBezTo>
                <a:cubicBezTo>
                  <a:pt x="201880" y="708562"/>
                  <a:pt x="425532" y="712520"/>
                  <a:pt x="498763" y="831273"/>
                </a:cubicBezTo>
                <a:cubicBezTo>
                  <a:pt x="571994" y="950026"/>
                  <a:pt x="565067" y="1116280"/>
                  <a:pt x="558140" y="1282535"/>
                </a:cubicBezTo>
              </a:path>
            </a:pathLst>
          </a:custGeom>
          <a:ln w="254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6881466" y="4300729"/>
            <a:ext cx="1383760" cy="354398"/>
          </a:xfrm>
          <a:custGeom>
            <a:avLst/>
            <a:gdLst>
              <a:gd name="connsiteX0" fmla="*/ 0 w 1626920"/>
              <a:gd name="connsiteY0" fmla="*/ 0 h 522514"/>
              <a:gd name="connsiteX1" fmla="*/ 676894 w 1626920"/>
              <a:gd name="connsiteY1" fmla="*/ 59377 h 522514"/>
              <a:gd name="connsiteX2" fmla="*/ 1056904 w 1626920"/>
              <a:gd name="connsiteY2" fmla="*/ 320634 h 522514"/>
              <a:gd name="connsiteX3" fmla="*/ 1401289 w 1626920"/>
              <a:gd name="connsiteY3" fmla="*/ 391886 h 522514"/>
              <a:gd name="connsiteX4" fmla="*/ 1626920 w 1626920"/>
              <a:gd name="connsiteY4" fmla="*/ 522514 h 522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6920" h="522514">
                <a:moveTo>
                  <a:pt x="0" y="0"/>
                </a:moveTo>
                <a:cubicBezTo>
                  <a:pt x="250371" y="2969"/>
                  <a:pt x="500743" y="5938"/>
                  <a:pt x="676894" y="59377"/>
                </a:cubicBezTo>
                <a:cubicBezTo>
                  <a:pt x="853045" y="112816"/>
                  <a:pt x="936172" y="265216"/>
                  <a:pt x="1056904" y="320634"/>
                </a:cubicBezTo>
                <a:cubicBezTo>
                  <a:pt x="1177637" y="376052"/>
                  <a:pt x="1306286" y="358239"/>
                  <a:pt x="1401289" y="391886"/>
                </a:cubicBezTo>
                <a:cubicBezTo>
                  <a:pt x="1496292" y="425533"/>
                  <a:pt x="1561606" y="474023"/>
                  <a:pt x="1626920" y="522514"/>
                </a:cubicBezTo>
              </a:path>
            </a:pathLst>
          </a:custGeom>
          <a:ln w="254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TextBox 138"/>
          <p:cNvSpPr txBox="1"/>
          <p:nvPr/>
        </p:nvSpPr>
        <p:spPr>
          <a:xfrm rot="19012378">
            <a:off x="6210473" y="4555067"/>
            <a:ext cx="197817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Semantic Associations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5904927" y="2127518"/>
            <a:ext cx="1418337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Topic Hierarchy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7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4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74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9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6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1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174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1" grpId="0" animBg="1"/>
      <p:bldP spid="61" grpId="0"/>
      <p:bldP spid="62" grpId="0"/>
      <p:bldP spid="29" grpId="0" animBg="1"/>
      <p:bldP spid="33" grpId="0"/>
      <p:bldP spid="36" grpId="0" animBg="1"/>
      <p:bldP spid="37" grpId="0" animBg="1"/>
      <p:bldP spid="41" grpId="0" animBg="1"/>
      <p:bldP spid="43" grpId="0" animBg="1"/>
      <p:bldP spid="53" grpId="0" animBg="1"/>
      <p:bldP spid="59" grpId="0" animBg="1"/>
      <p:bldP spid="63" grpId="0" animBg="1"/>
      <p:bldP spid="65" grpId="0" animBg="1"/>
      <p:bldP spid="67" grpId="0" animBg="1"/>
      <p:bldP spid="82" grpId="0" animBg="1"/>
      <p:bldP spid="89" grpId="0" animBg="1"/>
      <p:bldP spid="91" grpId="0" animBg="1"/>
      <p:bldP spid="93" grpId="0" animBg="1"/>
      <p:bldP spid="95" grpId="0" animBg="1"/>
      <p:bldP spid="97" grpId="0" animBg="1"/>
      <p:bldP spid="99" grpId="0" animBg="1"/>
      <p:bldP spid="101" grpId="0" animBg="1"/>
      <p:bldP spid="106" grpId="0" animBg="1"/>
      <p:bldP spid="109" grpId="0" animBg="1"/>
      <p:bldP spid="110" grpId="0" animBg="1"/>
      <p:bldP spid="112" grpId="0" animBg="1"/>
      <p:bldP spid="114" grpId="0" animBg="1"/>
      <p:bldP spid="116" grpId="0" animBg="1"/>
      <p:bldP spid="118" grpId="0" animBg="1"/>
      <p:bldP spid="120" grpId="0" animBg="1"/>
      <p:bldP spid="126" grpId="0" animBg="1"/>
      <p:bldP spid="135" grpId="0" animBg="1"/>
      <p:bldP spid="136" grpId="0" animBg="1"/>
      <p:bldP spid="139" grpId="0" animBg="1"/>
      <p:bldP spid="17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4958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s</a:t>
            </a:r>
          </a:p>
        </p:txBody>
      </p:sp>
      <p:sp>
        <p:nvSpPr>
          <p:cNvPr id="17411" name="Title 1"/>
          <p:cNvSpPr txBox="1">
            <a:spLocks/>
          </p:cNvSpPr>
          <p:nvPr/>
        </p:nvSpPr>
        <p:spPr bwMode="auto">
          <a:xfrm>
            <a:off x="0" y="0"/>
            <a:ext cx="449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sz="4400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-76200" y="0"/>
            <a:ext cx="9220200" cy="6858000"/>
            <a:chOff x="-76200" y="0"/>
            <a:chExt cx="9220200" cy="6858000"/>
          </a:xfrm>
        </p:grpSpPr>
        <p:pic>
          <p:nvPicPr>
            <p:cNvPr id="1026" name="Picture 2" descr="C:\Users\camerond\Downloads\knoesis_white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20000" y="6553200"/>
              <a:ext cx="1366838" cy="190500"/>
            </a:xfrm>
            <a:prstGeom prst="rect">
              <a:avLst/>
            </a:prstGeom>
            <a:noFill/>
            <a:effectLst>
              <a:outerShdw sx="1000" sy="1000" algn="ctr" rotWithShape="0">
                <a:srgbClr val="000000">
                  <a:alpha val="43137"/>
                </a:srgbClr>
              </a:outerShdw>
            </a:effec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6400800"/>
              <a:ext cx="655638" cy="4572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17418" name="Picture 4" descr="C:\Users\camerond\Downloads\e_white_trans_new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27333" y="6553200"/>
              <a:ext cx="5080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/>
          </p:nvSpPr>
          <p:spPr>
            <a:xfrm>
              <a:off x="-76200" y="6394450"/>
              <a:ext cx="9220200" cy="46038"/>
            </a:xfrm>
            <a:prstGeom prst="rect">
              <a:avLst/>
            </a:prstGeom>
            <a:solidFill>
              <a:srgbClr val="5A7C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4495800" cy="838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6350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495800" y="0"/>
              <a:ext cx="464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0" sx="105000" sy="105000" algn="ctr" rotWithShape="0">
                <a:srgbClr val="000000">
                  <a:alpha val="36000"/>
                </a:srgbClr>
              </a:outerShdw>
            </a:effectLst>
          </p:spPr>
        </p:pic>
        <p:sp>
          <p:nvSpPr>
            <p:cNvPr id="8" name="Rectangle 7"/>
            <p:cNvSpPr/>
            <p:nvPr/>
          </p:nvSpPr>
          <p:spPr>
            <a:xfrm>
              <a:off x="0" y="609600"/>
              <a:ext cx="4572000" cy="136525"/>
            </a:xfrm>
            <a:prstGeom prst="rect">
              <a:avLst/>
            </a:prstGeom>
            <a:solidFill>
              <a:srgbClr val="5A7CB2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7413" name="Rectangle 12"/>
          <p:cNvSpPr>
            <a:spLocks noChangeArrowheads="1"/>
          </p:cNvSpPr>
          <p:nvPr/>
        </p:nvSpPr>
        <p:spPr bwMode="auto">
          <a:xfrm>
            <a:off x="0" y="0"/>
            <a:ext cx="449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 smtClean="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EXPERTISE MODEL</a:t>
            </a:r>
            <a:endParaRPr lang="en-GB" sz="3200" dirty="0">
              <a:solidFill>
                <a:srgbClr val="000000"/>
              </a:solidFill>
              <a:ea typeface="AR PL ShanHeiSun Uni" charset="0"/>
              <a:cs typeface="AR PL ShanHeiSun Uni" charset="0"/>
            </a:endParaRPr>
          </a:p>
        </p:txBody>
      </p:sp>
      <p:sp>
        <p:nvSpPr>
          <p:cNvPr id="17415" name="Slide Number Placeholder 17"/>
          <p:cNvSpPr txBox="1">
            <a:spLocks/>
          </p:cNvSpPr>
          <p:nvPr/>
        </p:nvSpPr>
        <p:spPr bwMode="auto">
          <a:xfrm>
            <a:off x="3505200" y="64008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179102BA-3CED-4159-95E5-CF121C2DCD17}" type="slidenum">
              <a:rPr lang="en-US" sz="1200">
                <a:solidFill>
                  <a:srgbClr val="898989"/>
                </a:solidFill>
                <a:ea typeface="AR PL ShanHeiSun Uni" charset="0"/>
                <a:cs typeface="AR PL ShanHeiSun Uni" charset="0"/>
              </a:rPr>
              <a:pPr algn="ctr"/>
              <a:t>4</a:t>
            </a:fld>
            <a:endParaRPr lang="en-US" sz="1200">
              <a:solidFill>
                <a:srgbClr val="898989"/>
              </a:solidFill>
              <a:ea typeface="AR PL ShanHeiSun Uni" charset="0"/>
              <a:cs typeface="AR PL ShanHeiSun Uni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768290" y="5147322"/>
            <a:ext cx="1642533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en-US" baseline="-25000" dirty="0" smtClean="0">
                <a:solidFill>
                  <a:schemeClr val="tx1"/>
                </a:solidFill>
              </a:rPr>
              <a:t>i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57972" y="1493066"/>
            <a:ext cx="18101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fontAlgn="auto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B = </a:t>
            </a:r>
            <a:r>
              <a:rPr lang="en-US" dirty="0">
                <a:solidFill>
                  <a:sysClr val="windowText" lastClr="000000"/>
                </a:solidFill>
                <a:latin typeface="Calibri"/>
              </a:rPr>
              <a:t>{b</a:t>
            </a:r>
            <a:r>
              <a:rPr lang="en-US" baseline="-25000" dirty="0">
                <a:solidFill>
                  <a:sysClr val="windowText" lastClr="000000"/>
                </a:solidFill>
                <a:latin typeface="Calibri"/>
              </a:rPr>
              <a:t>1</a:t>
            </a:r>
            <a:r>
              <a:rPr lang="en-US" dirty="0">
                <a:solidFill>
                  <a:sysClr val="windowText" lastClr="000000"/>
                </a:solidFill>
                <a:latin typeface="Calibri"/>
              </a:rPr>
              <a:t>, b</a:t>
            </a:r>
            <a:r>
              <a:rPr lang="en-US" baseline="-25000" dirty="0">
                <a:solidFill>
                  <a:sysClr val="windowText" lastClr="000000"/>
                </a:solidFill>
                <a:latin typeface="Calibri"/>
              </a:rPr>
              <a:t>2</a:t>
            </a:r>
            <a:r>
              <a:rPr lang="en-US" dirty="0">
                <a:solidFill>
                  <a:sysClr val="windowText" lastClr="000000"/>
                </a:solidFill>
                <a:latin typeface="Calibri"/>
              </a:rPr>
              <a:t>, </a:t>
            </a: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…, b</a:t>
            </a:r>
            <a:r>
              <a:rPr lang="en-US" baseline="-25000" dirty="0" smtClean="0">
                <a:solidFill>
                  <a:sysClr val="windowText" lastClr="000000"/>
                </a:solidFill>
                <a:latin typeface="Calibri"/>
              </a:rPr>
              <a:t>n</a:t>
            </a:r>
            <a:r>
              <a:rPr lang="en-US" dirty="0">
                <a:solidFill>
                  <a:sysClr val="windowText" lastClr="000000"/>
                </a:solidFill>
                <a:latin typeface="Calibri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606614" y="1493066"/>
            <a:ext cx="1697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P = {p</a:t>
            </a:r>
            <a:r>
              <a:rPr lang="en-US" baseline="-25000" dirty="0" smtClean="0">
                <a:solidFill>
                  <a:sysClr val="windowText" lastClr="000000"/>
                </a:solidFill>
                <a:latin typeface="Calibri"/>
              </a:rPr>
              <a:t>1</a:t>
            </a: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, </a:t>
            </a:r>
            <a:r>
              <a:rPr lang="en-US" dirty="0">
                <a:solidFill>
                  <a:sysClr val="windowText" lastClr="000000"/>
                </a:solidFill>
                <a:latin typeface="Calibri"/>
              </a:rPr>
              <a:t>p</a:t>
            </a:r>
            <a:r>
              <a:rPr lang="en-US" baseline="-25000" dirty="0">
                <a:solidFill>
                  <a:sysClr val="windowText" lastClr="000000"/>
                </a:solidFill>
                <a:latin typeface="Calibri"/>
              </a:rPr>
              <a:t>2</a:t>
            </a:r>
            <a:r>
              <a:rPr lang="en-US" dirty="0">
                <a:solidFill>
                  <a:sysClr val="windowText" lastClr="000000"/>
                </a:solidFill>
                <a:latin typeface="Calibri"/>
              </a:rPr>
              <a:t>,…,p</a:t>
            </a:r>
            <a:r>
              <a:rPr lang="en-US" baseline="-25000" dirty="0">
                <a:solidFill>
                  <a:sysClr val="windowText" lastClr="000000"/>
                </a:solidFill>
                <a:latin typeface="Calibri"/>
              </a:rPr>
              <a:t>n</a:t>
            </a:r>
            <a:r>
              <a:rPr lang="en-US" dirty="0">
                <a:solidFill>
                  <a:sysClr val="windowText" lastClr="000000"/>
                </a:solidFill>
                <a:latin typeface="Calibri"/>
              </a:rPr>
              <a:t>}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627972" y="1534722"/>
            <a:ext cx="1725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T = </a:t>
            </a:r>
            <a:r>
              <a:rPr lang="en-US" dirty="0">
                <a:solidFill>
                  <a:sysClr val="windowText" lastClr="000000"/>
                </a:solidFill>
                <a:latin typeface="Calibri"/>
              </a:rPr>
              <a:t>{t</a:t>
            </a:r>
            <a:r>
              <a:rPr lang="en-US" baseline="-25000" dirty="0">
                <a:solidFill>
                  <a:sysClr val="windowText" lastClr="000000"/>
                </a:solidFill>
                <a:latin typeface="Calibri"/>
              </a:rPr>
              <a:t>1</a:t>
            </a:r>
            <a:r>
              <a:rPr lang="en-US" dirty="0">
                <a:solidFill>
                  <a:sysClr val="windowText" lastClr="000000"/>
                </a:solidFill>
                <a:latin typeface="Calibri"/>
              </a:rPr>
              <a:t>, t</a:t>
            </a:r>
            <a:r>
              <a:rPr lang="en-US" baseline="-25000" dirty="0">
                <a:solidFill>
                  <a:sysClr val="windowText" lastClr="000000"/>
                </a:solidFill>
                <a:latin typeface="Calibri"/>
              </a:rPr>
              <a:t>2</a:t>
            </a:r>
            <a:r>
              <a:rPr lang="en-US" dirty="0">
                <a:solidFill>
                  <a:sysClr val="windowText" lastClr="000000"/>
                </a:solidFill>
                <a:latin typeface="Calibri"/>
              </a:rPr>
              <a:t>, …, t</a:t>
            </a:r>
            <a:r>
              <a:rPr lang="en-US" baseline="-25000" dirty="0">
                <a:solidFill>
                  <a:sysClr val="windowText" lastClr="000000"/>
                </a:solidFill>
                <a:latin typeface="Calibri"/>
              </a:rPr>
              <a:t>m</a:t>
            </a:r>
            <a:r>
              <a:rPr lang="en-US" dirty="0">
                <a:solidFill>
                  <a:sysClr val="windowText" lastClr="000000"/>
                </a:solidFill>
                <a:latin typeface="Calibri"/>
              </a:rPr>
              <a:t>}</a:t>
            </a:r>
          </a:p>
        </p:txBody>
      </p:sp>
      <p:sp>
        <p:nvSpPr>
          <p:cNvPr id="23" name="Oval 22"/>
          <p:cNvSpPr/>
          <p:nvPr/>
        </p:nvSpPr>
        <p:spPr>
          <a:xfrm>
            <a:off x="1828800" y="1862398"/>
            <a:ext cx="1219199" cy="263245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965093" y="1862398"/>
            <a:ext cx="1248928" cy="25908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49" idx="3"/>
            <a:endCxn id="51" idx="1"/>
          </p:cNvCxnSpPr>
          <p:nvPr/>
        </p:nvCxnSpPr>
        <p:spPr>
          <a:xfrm>
            <a:off x="2417648" y="2339153"/>
            <a:ext cx="1975107" cy="0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6040625" y="2143426"/>
            <a:ext cx="939702" cy="21120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960444" y="2730857"/>
            <a:ext cx="632936" cy="1044142"/>
          </a:xfrm>
          <a:prstGeom prst="ellipse">
            <a:avLst/>
          </a:prstGeom>
          <a:solidFill>
            <a:schemeClr val="accent2">
              <a:lumMod val="75000"/>
              <a:alpha val="28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114800" y="2730857"/>
            <a:ext cx="692125" cy="1122380"/>
          </a:xfrm>
          <a:prstGeom prst="ellipse">
            <a:avLst/>
          </a:prstGeom>
          <a:solidFill>
            <a:schemeClr val="accent6">
              <a:lumMod val="75000"/>
              <a:alpha val="28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275550" y="2682727"/>
            <a:ext cx="482070" cy="1342886"/>
          </a:xfrm>
          <a:prstGeom prst="ellipse">
            <a:avLst/>
          </a:prstGeom>
          <a:solidFill>
            <a:schemeClr val="tx2">
              <a:lumMod val="75000"/>
              <a:alpha val="28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lowchart: Document 48"/>
          <p:cNvSpPr/>
          <p:nvPr/>
        </p:nvSpPr>
        <p:spPr>
          <a:xfrm>
            <a:off x="1960448" y="2186753"/>
            <a:ext cx="457200" cy="304800"/>
          </a:xfrm>
          <a:prstGeom prst="flowChartDocumen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50" name="Flowchart: Process 49"/>
          <p:cNvSpPr/>
          <p:nvPr/>
        </p:nvSpPr>
        <p:spPr>
          <a:xfrm>
            <a:off x="5166999" y="2169698"/>
            <a:ext cx="457200" cy="304800"/>
          </a:xfrm>
          <a:prstGeom prst="flowChartProcess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λ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51" name="Flowchart: Document 50"/>
          <p:cNvSpPr/>
          <p:nvPr/>
        </p:nvSpPr>
        <p:spPr>
          <a:xfrm>
            <a:off x="4392755" y="2186753"/>
            <a:ext cx="457200" cy="304800"/>
          </a:xfrm>
          <a:prstGeom prst="flowChartDocumen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70" name="Straight Connector 69"/>
          <p:cNvCxnSpPr>
            <a:stCxn id="71" idx="3"/>
            <a:endCxn id="72" idx="1"/>
          </p:cNvCxnSpPr>
          <p:nvPr/>
        </p:nvCxnSpPr>
        <p:spPr>
          <a:xfrm>
            <a:off x="2417647" y="2643953"/>
            <a:ext cx="1975107" cy="0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Flowchart: Document 70"/>
          <p:cNvSpPr/>
          <p:nvPr/>
        </p:nvSpPr>
        <p:spPr>
          <a:xfrm>
            <a:off x="1960447" y="2491553"/>
            <a:ext cx="457200" cy="304800"/>
          </a:xfrm>
          <a:prstGeom prst="flowChartDocumen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72" name="Flowchart: Document 71"/>
          <p:cNvSpPr/>
          <p:nvPr/>
        </p:nvSpPr>
        <p:spPr>
          <a:xfrm>
            <a:off x="4392754" y="2491553"/>
            <a:ext cx="457200" cy="304800"/>
          </a:xfrm>
          <a:prstGeom prst="flowChartDocumen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73" name="Straight Connector 72"/>
          <p:cNvCxnSpPr>
            <a:stCxn id="74" idx="3"/>
            <a:endCxn id="75" idx="1"/>
          </p:cNvCxnSpPr>
          <p:nvPr/>
        </p:nvCxnSpPr>
        <p:spPr>
          <a:xfrm>
            <a:off x="2425168" y="2922737"/>
            <a:ext cx="1975107" cy="0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Flowchart: Document 73"/>
          <p:cNvSpPr/>
          <p:nvPr/>
        </p:nvSpPr>
        <p:spPr>
          <a:xfrm>
            <a:off x="1967968" y="2770337"/>
            <a:ext cx="457200" cy="304800"/>
          </a:xfrm>
          <a:prstGeom prst="flowChartDocumen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75" name="Flowchart: Document 74"/>
          <p:cNvSpPr/>
          <p:nvPr/>
        </p:nvSpPr>
        <p:spPr>
          <a:xfrm>
            <a:off x="4400275" y="2770337"/>
            <a:ext cx="457200" cy="304800"/>
          </a:xfrm>
          <a:prstGeom prst="flowChartDocumen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76" name="Straight Connector 75"/>
          <p:cNvCxnSpPr>
            <a:stCxn id="77" idx="3"/>
            <a:endCxn id="78" idx="1"/>
          </p:cNvCxnSpPr>
          <p:nvPr/>
        </p:nvCxnSpPr>
        <p:spPr>
          <a:xfrm>
            <a:off x="2432688" y="3165510"/>
            <a:ext cx="1975107" cy="0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Flowchart: Document 76"/>
          <p:cNvSpPr/>
          <p:nvPr/>
        </p:nvSpPr>
        <p:spPr>
          <a:xfrm>
            <a:off x="1975488" y="3013110"/>
            <a:ext cx="457200" cy="304800"/>
          </a:xfrm>
          <a:prstGeom prst="flowChartDocumen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78" name="Flowchart: Document 77"/>
          <p:cNvSpPr/>
          <p:nvPr/>
        </p:nvSpPr>
        <p:spPr>
          <a:xfrm>
            <a:off x="4407795" y="3013110"/>
            <a:ext cx="457200" cy="304800"/>
          </a:xfrm>
          <a:prstGeom prst="flowChartDocumen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79" name="Straight Connector 78"/>
          <p:cNvCxnSpPr>
            <a:stCxn id="80" idx="3"/>
            <a:endCxn id="81" idx="1"/>
          </p:cNvCxnSpPr>
          <p:nvPr/>
        </p:nvCxnSpPr>
        <p:spPr>
          <a:xfrm>
            <a:off x="2417646" y="3444294"/>
            <a:ext cx="1975107" cy="0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Flowchart: Document 79"/>
          <p:cNvSpPr/>
          <p:nvPr/>
        </p:nvSpPr>
        <p:spPr>
          <a:xfrm>
            <a:off x="1960446" y="3291894"/>
            <a:ext cx="457200" cy="304800"/>
          </a:xfrm>
          <a:prstGeom prst="flowChartDocumen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81" name="Flowchart: Document 80"/>
          <p:cNvSpPr/>
          <p:nvPr/>
        </p:nvSpPr>
        <p:spPr>
          <a:xfrm>
            <a:off x="4392753" y="3291894"/>
            <a:ext cx="457200" cy="304800"/>
          </a:xfrm>
          <a:prstGeom prst="flowChartDocumen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82" name="Straight Connector 81"/>
          <p:cNvCxnSpPr>
            <a:stCxn id="83" idx="3"/>
            <a:endCxn id="84" idx="1"/>
          </p:cNvCxnSpPr>
          <p:nvPr/>
        </p:nvCxnSpPr>
        <p:spPr>
          <a:xfrm>
            <a:off x="2417645" y="3746829"/>
            <a:ext cx="1975107" cy="0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Flowchart: Document 82"/>
          <p:cNvSpPr/>
          <p:nvPr/>
        </p:nvSpPr>
        <p:spPr>
          <a:xfrm>
            <a:off x="1960445" y="3594429"/>
            <a:ext cx="457200" cy="304800"/>
          </a:xfrm>
          <a:prstGeom prst="flowChartDocumen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84" name="Flowchart: Document 83"/>
          <p:cNvSpPr/>
          <p:nvPr/>
        </p:nvSpPr>
        <p:spPr>
          <a:xfrm>
            <a:off x="4392752" y="3594429"/>
            <a:ext cx="457200" cy="304800"/>
          </a:xfrm>
          <a:prstGeom prst="flowChartDocumen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85" name="Straight Connector 84"/>
          <p:cNvCxnSpPr>
            <a:stCxn id="86" idx="3"/>
            <a:endCxn id="87" idx="1"/>
          </p:cNvCxnSpPr>
          <p:nvPr/>
        </p:nvCxnSpPr>
        <p:spPr>
          <a:xfrm>
            <a:off x="2417644" y="4025613"/>
            <a:ext cx="1975107" cy="0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Flowchart: Document 85"/>
          <p:cNvSpPr/>
          <p:nvPr/>
        </p:nvSpPr>
        <p:spPr>
          <a:xfrm>
            <a:off x="1960444" y="3873213"/>
            <a:ext cx="457200" cy="304800"/>
          </a:xfrm>
          <a:prstGeom prst="flowChartDocumen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r>
              <a:rPr lang="en-US" baseline="-25000" dirty="0" smtClean="0">
                <a:solidFill>
                  <a:schemeClr val="tx1"/>
                </a:solidFill>
              </a:rPr>
              <a:t>n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87" name="Flowchart: Document 86"/>
          <p:cNvSpPr/>
          <p:nvPr/>
        </p:nvSpPr>
        <p:spPr>
          <a:xfrm>
            <a:off x="4392751" y="3873213"/>
            <a:ext cx="457200" cy="304800"/>
          </a:xfrm>
          <a:prstGeom prst="flowChartDocumen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</a:t>
            </a:r>
            <a:r>
              <a:rPr lang="en-US" baseline="-25000" dirty="0" smtClean="0">
                <a:solidFill>
                  <a:schemeClr val="tx1"/>
                </a:solidFill>
              </a:rPr>
              <a:t>n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06" name="Flowchart: Document 105"/>
          <p:cNvSpPr/>
          <p:nvPr/>
        </p:nvSpPr>
        <p:spPr>
          <a:xfrm>
            <a:off x="6300420" y="2366213"/>
            <a:ext cx="457200" cy="304800"/>
          </a:xfrm>
          <a:prstGeom prst="flowChartDocumen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09" name="Flowchart: Document 108"/>
          <p:cNvSpPr/>
          <p:nvPr/>
        </p:nvSpPr>
        <p:spPr>
          <a:xfrm>
            <a:off x="6300420" y="2671013"/>
            <a:ext cx="457200" cy="304800"/>
          </a:xfrm>
          <a:prstGeom prst="flowChartDocumen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10" name="Flowchart: Document 109"/>
          <p:cNvSpPr/>
          <p:nvPr/>
        </p:nvSpPr>
        <p:spPr>
          <a:xfrm>
            <a:off x="6326062" y="3026392"/>
            <a:ext cx="457200" cy="304800"/>
          </a:xfrm>
          <a:prstGeom prst="flowChartDocumen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11" name="Flowchart: Document 110"/>
          <p:cNvSpPr/>
          <p:nvPr/>
        </p:nvSpPr>
        <p:spPr>
          <a:xfrm>
            <a:off x="6326062" y="3700837"/>
            <a:ext cx="457200" cy="304800"/>
          </a:xfrm>
          <a:prstGeom prst="flowChartDocumen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r>
              <a:rPr lang="en-US" baseline="-25000" dirty="0" smtClean="0">
                <a:solidFill>
                  <a:schemeClr val="tx1"/>
                </a:solidFill>
              </a:rPr>
              <a:t>m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1030" name="Straight Arrow Connector 1029"/>
          <p:cNvCxnSpPr>
            <a:stCxn id="51" idx="3"/>
            <a:endCxn id="110" idx="1"/>
          </p:cNvCxnSpPr>
          <p:nvPr/>
        </p:nvCxnSpPr>
        <p:spPr>
          <a:xfrm>
            <a:off x="4849955" y="2339153"/>
            <a:ext cx="1476107" cy="839639"/>
          </a:xfrm>
          <a:prstGeom prst="straightConnector1">
            <a:avLst/>
          </a:prstGeom>
          <a:ln w="127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4849951" y="3165510"/>
            <a:ext cx="1450469" cy="13282"/>
          </a:xfrm>
          <a:prstGeom prst="straightConnector1">
            <a:avLst/>
          </a:prstGeom>
          <a:ln w="127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51" idx="3"/>
          </p:cNvCxnSpPr>
          <p:nvPr/>
        </p:nvCxnSpPr>
        <p:spPr>
          <a:xfrm>
            <a:off x="4849955" y="2339153"/>
            <a:ext cx="1476107" cy="1105141"/>
          </a:xfrm>
          <a:prstGeom prst="straightConnector1">
            <a:avLst/>
          </a:prstGeom>
          <a:ln w="127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Flowchart: Document 122"/>
          <p:cNvSpPr/>
          <p:nvPr/>
        </p:nvSpPr>
        <p:spPr>
          <a:xfrm>
            <a:off x="6261948" y="3296886"/>
            <a:ext cx="457200" cy="304800"/>
          </a:xfrm>
          <a:prstGeom prst="flowChartDocumen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127" name="Straight Arrow Connector 126"/>
          <p:cNvCxnSpPr>
            <a:stCxn id="87" idx="3"/>
            <a:endCxn id="109" idx="1"/>
          </p:cNvCxnSpPr>
          <p:nvPr/>
        </p:nvCxnSpPr>
        <p:spPr>
          <a:xfrm flipV="1">
            <a:off x="4849951" y="2823413"/>
            <a:ext cx="1450469" cy="1202200"/>
          </a:xfrm>
          <a:prstGeom prst="straightConnector1">
            <a:avLst/>
          </a:prstGeom>
          <a:ln w="127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72" idx="3"/>
          </p:cNvCxnSpPr>
          <p:nvPr/>
        </p:nvCxnSpPr>
        <p:spPr>
          <a:xfrm>
            <a:off x="4849954" y="2643953"/>
            <a:ext cx="1411994" cy="173808"/>
          </a:xfrm>
          <a:prstGeom prst="straightConnector1">
            <a:avLst/>
          </a:prstGeom>
          <a:ln w="127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75" idx="3"/>
          </p:cNvCxnSpPr>
          <p:nvPr/>
        </p:nvCxnSpPr>
        <p:spPr>
          <a:xfrm>
            <a:off x="4857475" y="2922737"/>
            <a:ext cx="1442945" cy="501776"/>
          </a:xfrm>
          <a:prstGeom prst="straightConnector1">
            <a:avLst/>
          </a:prstGeom>
          <a:ln w="127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stCxn id="87" idx="3"/>
          </p:cNvCxnSpPr>
          <p:nvPr/>
        </p:nvCxnSpPr>
        <p:spPr>
          <a:xfrm flipV="1">
            <a:off x="4849951" y="3596695"/>
            <a:ext cx="1628511" cy="428918"/>
          </a:xfrm>
          <a:prstGeom prst="straightConnector1">
            <a:avLst/>
          </a:prstGeom>
          <a:ln w="127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stCxn id="72" idx="3"/>
            <a:endCxn id="106" idx="1"/>
          </p:cNvCxnSpPr>
          <p:nvPr/>
        </p:nvCxnSpPr>
        <p:spPr>
          <a:xfrm flipV="1">
            <a:off x="4849954" y="2518613"/>
            <a:ext cx="1450466" cy="125340"/>
          </a:xfrm>
          <a:prstGeom prst="straightConnector1">
            <a:avLst/>
          </a:prstGeom>
          <a:ln w="12700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4" name="Straight Arrow Connector 1053"/>
          <p:cNvCxnSpPr>
            <a:stCxn id="45" idx="3"/>
            <a:endCxn id="3" idx="0"/>
          </p:cNvCxnSpPr>
          <p:nvPr/>
        </p:nvCxnSpPr>
        <p:spPr>
          <a:xfrm flipH="1">
            <a:off x="4589557" y="3828952"/>
            <a:ext cx="1756591" cy="1318370"/>
          </a:xfrm>
          <a:prstGeom prst="straightConnector1">
            <a:avLst/>
          </a:prstGeom>
          <a:ln w="12700" cmpd="dbl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35" idx="4"/>
            <a:endCxn id="3" idx="0"/>
          </p:cNvCxnSpPr>
          <p:nvPr/>
        </p:nvCxnSpPr>
        <p:spPr>
          <a:xfrm>
            <a:off x="2276912" y="3774999"/>
            <a:ext cx="2312645" cy="1372323"/>
          </a:xfrm>
          <a:prstGeom prst="straightConnector1">
            <a:avLst/>
          </a:prstGeom>
          <a:ln w="12700" cmpd="dbl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24" idx="4"/>
            <a:endCxn id="3" idx="0"/>
          </p:cNvCxnSpPr>
          <p:nvPr/>
        </p:nvCxnSpPr>
        <p:spPr>
          <a:xfrm>
            <a:off x="4589557" y="4453198"/>
            <a:ext cx="0" cy="694124"/>
          </a:xfrm>
          <a:prstGeom prst="straightConnector1">
            <a:avLst/>
          </a:prstGeom>
          <a:ln w="12700" cmpd="dbl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Flowchart: Process 164"/>
          <p:cNvSpPr/>
          <p:nvPr/>
        </p:nvSpPr>
        <p:spPr>
          <a:xfrm>
            <a:off x="5214021" y="2512675"/>
            <a:ext cx="457200" cy="304800"/>
          </a:xfrm>
          <a:prstGeom prst="flowChartProcess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λ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66" name="Flowchart: Process 165"/>
          <p:cNvSpPr/>
          <p:nvPr/>
        </p:nvSpPr>
        <p:spPr>
          <a:xfrm>
            <a:off x="5166999" y="2758972"/>
            <a:ext cx="457200" cy="304800"/>
          </a:xfrm>
          <a:prstGeom prst="flowChartProcess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λ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67" name="Flowchart: Process 166"/>
          <p:cNvSpPr/>
          <p:nvPr/>
        </p:nvSpPr>
        <p:spPr>
          <a:xfrm>
            <a:off x="5182223" y="3050128"/>
            <a:ext cx="457200" cy="304800"/>
          </a:xfrm>
          <a:prstGeom prst="flowChartProcess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λ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68" name="Flowchart: Process 167"/>
          <p:cNvSpPr/>
          <p:nvPr/>
        </p:nvSpPr>
        <p:spPr>
          <a:xfrm>
            <a:off x="5170772" y="3877336"/>
            <a:ext cx="457200" cy="304800"/>
          </a:xfrm>
          <a:prstGeom prst="flowChartProcess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λ</a:t>
            </a:r>
            <a:r>
              <a:rPr lang="en-US" baseline="-25000" dirty="0" err="1" smtClean="0">
                <a:solidFill>
                  <a:schemeClr val="tx1"/>
                </a:solidFill>
              </a:rPr>
              <a:t>n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4455564" y="2186753"/>
            <a:ext cx="1123383" cy="287746"/>
          </a:xfrm>
          <a:prstGeom prst="rect">
            <a:avLst/>
          </a:prstGeom>
          <a:solidFill>
            <a:srgbClr val="FFFF00">
              <a:alpha val="1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4464625" y="2529729"/>
            <a:ext cx="1123383" cy="240608"/>
          </a:xfrm>
          <a:prstGeom prst="rect">
            <a:avLst/>
          </a:prstGeom>
          <a:solidFill>
            <a:srgbClr val="FFFF00">
              <a:alpha val="1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4464625" y="2831940"/>
            <a:ext cx="1163347" cy="218188"/>
          </a:xfrm>
          <a:prstGeom prst="rect">
            <a:avLst/>
          </a:prstGeom>
          <a:solidFill>
            <a:srgbClr val="FFFF00">
              <a:alpha val="1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4454632" y="3119686"/>
            <a:ext cx="1123383" cy="234484"/>
          </a:xfrm>
          <a:prstGeom prst="rect">
            <a:avLst/>
          </a:prstGeom>
          <a:solidFill>
            <a:srgbClr val="FFFF00">
              <a:alpha val="1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4484606" y="3910128"/>
            <a:ext cx="1123383" cy="287746"/>
          </a:xfrm>
          <a:prstGeom prst="rect">
            <a:avLst/>
          </a:prstGeom>
          <a:solidFill>
            <a:srgbClr val="FFFF00">
              <a:alpha val="1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3844286" y="1807968"/>
            <a:ext cx="3465233" cy="2812065"/>
          </a:xfrm>
          <a:custGeom>
            <a:avLst/>
            <a:gdLst>
              <a:gd name="connsiteX0" fmla="*/ 3435288 w 3465233"/>
              <a:gd name="connsiteY0" fmla="*/ 863980 h 2812065"/>
              <a:gd name="connsiteX1" fmla="*/ 3019652 w 3465233"/>
              <a:gd name="connsiteY1" fmla="*/ 187087 h 2812065"/>
              <a:gd name="connsiteX2" fmla="*/ 1832119 w 3465233"/>
              <a:gd name="connsiteY2" fmla="*/ 187087 h 2812065"/>
              <a:gd name="connsiteX3" fmla="*/ 692088 w 3465233"/>
              <a:gd name="connsiteY3" fmla="*/ 8957 h 2812065"/>
              <a:gd name="connsiteX4" fmla="*/ 98322 w 3465233"/>
              <a:gd name="connsiteY4" fmla="*/ 507720 h 2812065"/>
              <a:gd name="connsiteX5" fmla="*/ 110197 w 3465233"/>
              <a:gd name="connsiteY5" fmla="*/ 2360271 h 2812065"/>
              <a:gd name="connsiteX6" fmla="*/ 1167101 w 3465233"/>
              <a:gd name="connsiteY6" fmla="*/ 2811533 h 2812065"/>
              <a:gd name="connsiteX7" fmla="*/ 2069626 w 3465233"/>
              <a:gd name="connsiteY7" fmla="*/ 2455274 h 2812065"/>
              <a:gd name="connsiteX8" fmla="*/ 2912774 w 3465233"/>
              <a:gd name="connsiteY8" fmla="*/ 2633403 h 2812065"/>
              <a:gd name="connsiteX9" fmla="*/ 3375911 w 3465233"/>
              <a:gd name="connsiteY9" fmla="*/ 1445871 h 2812065"/>
              <a:gd name="connsiteX10" fmla="*/ 3435288 w 3465233"/>
              <a:gd name="connsiteY10" fmla="*/ 863980 h 2812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65233" h="2812065">
                <a:moveTo>
                  <a:pt x="3435288" y="863980"/>
                </a:moveTo>
                <a:cubicBezTo>
                  <a:pt x="3375912" y="654183"/>
                  <a:pt x="3286847" y="299902"/>
                  <a:pt x="3019652" y="187087"/>
                </a:cubicBezTo>
                <a:cubicBezTo>
                  <a:pt x="2752457" y="74272"/>
                  <a:pt x="2220046" y="216775"/>
                  <a:pt x="1832119" y="187087"/>
                </a:cubicBezTo>
                <a:cubicBezTo>
                  <a:pt x="1444192" y="157399"/>
                  <a:pt x="981054" y="-44482"/>
                  <a:pt x="692088" y="8957"/>
                </a:cubicBezTo>
                <a:cubicBezTo>
                  <a:pt x="403122" y="62396"/>
                  <a:pt x="195304" y="115834"/>
                  <a:pt x="98322" y="507720"/>
                </a:cubicBezTo>
                <a:cubicBezTo>
                  <a:pt x="1340" y="899606"/>
                  <a:pt x="-67933" y="1976302"/>
                  <a:pt x="110197" y="2360271"/>
                </a:cubicBezTo>
                <a:cubicBezTo>
                  <a:pt x="288327" y="2744240"/>
                  <a:pt x="840530" y="2795699"/>
                  <a:pt x="1167101" y="2811533"/>
                </a:cubicBezTo>
                <a:cubicBezTo>
                  <a:pt x="1493672" y="2827367"/>
                  <a:pt x="1778681" y="2484962"/>
                  <a:pt x="2069626" y="2455274"/>
                </a:cubicBezTo>
                <a:cubicBezTo>
                  <a:pt x="2360571" y="2425586"/>
                  <a:pt x="2695060" y="2801637"/>
                  <a:pt x="2912774" y="2633403"/>
                </a:cubicBezTo>
                <a:cubicBezTo>
                  <a:pt x="3130488" y="2465169"/>
                  <a:pt x="3290804" y="1742754"/>
                  <a:pt x="3375911" y="1445871"/>
                </a:cubicBezTo>
                <a:cubicBezTo>
                  <a:pt x="3461018" y="1148988"/>
                  <a:pt x="3494664" y="1073777"/>
                  <a:pt x="3435288" y="86398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964493" y="2179215"/>
            <a:ext cx="1864613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Expertise Profile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15011" y="5604522"/>
            <a:ext cx="838691" cy="3693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author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1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7" dur="5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000"/>
                            </p:stCondLst>
                            <p:childTnLst>
                              <p:par>
                                <p:cTn id="1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0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2000"/>
                            </p:stCondLst>
                            <p:childTnLst>
                              <p:par>
                                <p:cTn id="2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  <p:bldP spid="11" grpId="0"/>
      <p:bldP spid="12" grpId="0"/>
      <p:bldP spid="23" grpId="0" animBg="1"/>
      <p:bldP spid="24" grpId="0" animBg="1"/>
      <p:bldP spid="27" grpId="0" animBg="1"/>
      <p:bldP spid="35" grpId="0" animBg="1"/>
      <p:bldP spid="36" grpId="0" animBg="1"/>
      <p:bldP spid="45" grpId="0" animBg="1"/>
      <p:bldP spid="49" grpId="0"/>
      <p:bldP spid="50" grpId="0"/>
      <p:bldP spid="51" grpId="0"/>
      <p:bldP spid="71" grpId="0"/>
      <p:bldP spid="72" grpId="0"/>
      <p:bldP spid="74" grpId="0"/>
      <p:bldP spid="75" grpId="0"/>
      <p:bldP spid="77" grpId="0"/>
      <p:bldP spid="78" grpId="0"/>
      <p:bldP spid="86" grpId="0"/>
      <p:bldP spid="87" grpId="0"/>
      <p:bldP spid="106" grpId="0"/>
      <p:bldP spid="109" grpId="0"/>
      <p:bldP spid="110" grpId="0"/>
      <p:bldP spid="111" grpId="0"/>
      <p:bldP spid="123" grpId="0"/>
      <p:bldP spid="165" grpId="0"/>
      <p:bldP spid="166" grpId="0"/>
      <p:bldP spid="167" grpId="0"/>
      <p:bldP spid="168" grpId="0"/>
      <p:bldP spid="121" grpId="0" animBg="1"/>
      <p:bldP spid="171" grpId="0" animBg="1"/>
      <p:bldP spid="172" grpId="0" animBg="1"/>
      <p:bldP spid="173" grpId="0" animBg="1"/>
      <p:bldP spid="174" grpId="0" animBg="1"/>
      <p:bldP spid="122" grpId="0" animBg="1"/>
      <p:bldP spid="4" grpId="0" animBg="1"/>
      <p:bldP spid="8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495800" cy="8382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9699" name="Title 1"/>
          <p:cNvSpPr txBox="1">
            <a:spLocks/>
          </p:cNvSpPr>
          <p:nvPr/>
        </p:nvSpPr>
        <p:spPr bwMode="auto">
          <a:xfrm>
            <a:off x="0" y="0"/>
            <a:ext cx="449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sz="4400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-76200" y="0"/>
            <a:ext cx="9220200" cy="6858000"/>
            <a:chOff x="-76200" y="0"/>
            <a:chExt cx="9220200" cy="6858000"/>
          </a:xfrm>
        </p:grpSpPr>
        <p:pic>
          <p:nvPicPr>
            <p:cNvPr id="1026" name="Picture 2" descr="C:\Users\camerond\Downloads\knoesis_white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20000" y="6553200"/>
              <a:ext cx="1366838" cy="190500"/>
            </a:xfrm>
            <a:prstGeom prst="rect">
              <a:avLst/>
            </a:prstGeom>
            <a:noFill/>
            <a:effectLst>
              <a:outerShdw sx="1000" sy="1000" algn="ctr" rotWithShape="0">
                <a:srgbClr val="000000">
                  <a:alpha val="43137"/>
                </a:srgbClr>
              </a:outerShdw>
            </a:effec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6400800"/>
              <a:ext cx="655638" cy="4572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29706" name="Picture 4" descr="C:\Users\camerond\Downloads\e_white_trans_new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27333" y="6553200"/>
              <a:ext cx="5080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/>
          </p:nvSpPr>
          <p:spPr>
            <a:xfrm>
              <a:off x="-76200" y="6394450"/>
              <a:ext cx="9220200" cy="46038"/>
            </a:xfrm>
            <a:prstGeom prst="rect">
              <a:avLst/>
            </a:prstGeom>
            <a:solidFill>
              <a:srgbClr val="5A7C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4495800" cy="838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6350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495800" y="0"/>
              <a:ext cx="464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0" sx="105000" sy="105000" algn="ctr" rotWithShape="0">
                <a:srgbClr val="000000">
                  <a:alpha val="36000"/>
                </a:srgbClr>
              </a:outerShdw>
            </a:effectLst>
          </p:spPr>
        </p:pic>
        <p:sp>
          <p:nvSpPr>
            <p:cNvPr id="8" name="Rectangle 7"/>
            <p:cNvSpPr/>
            <p:nvPr/>
          </p:nvSpPr>
          <p:spPr>
            <a:xfrm>
              <a:off x="0" y="609600"/>
              <a:ext cx="4572000" cy="136525"/>
            </a:xfrm>
            <a:prstGeom prst="rect">
              <a:avLst/>
            </a:prstGeom>
            <a:solidFill>
              <a:srgbClr val="5A7CB2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9701" name="Rectangle 1"/>
          <p:cNvSpPr>
            <a:spLocks noChangeArrowheads="1"/>
          </p:cNvSpPr>
          <p:nvPr/>
        </p:nvSpPr>
        <p:spPr bwMode="auto">
          <a:xfrm>
            <a:off x="0" y="0"/>
            <a:ext cx="449580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 dirty="0" smtClean="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EXPERTISE PROFILES</a:t>
            </a:r>
            <a:endParaRPr lang="en-GB" sz="2800" dirty="0">
              <a:solidFill>
                <a:srgbClr val="000000"/>
              </a:solidFill>
              <a:ea typeface="AR PL ShanHeiSun Uni" charset="0"/>
              <a:cs typeface="AR PL ShanHeiSun Uni" charset="0"/>
            </a:endParaRPr>
          </a:p>
        </p:txBody>
      </p:sp>
      <p:sp>
        <p:nvSpPr>
          <p:cNvPr id="17" name="Slide Number Placeholder 17"/>
          <p:cNvSpPr txBox="1">
            <a:spLocks/>
          </p:cNvSpPr>
          <p:nvPr/>
        </p:nvSpPr>
        <p:spPr bwMode="auto">
          <a:xfrm>
            <a:off x="3505200" y="64008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179102BA-3CED-4159-95E5-CF121C2DCD17}" type="slidenum">
              <a:rPr lang="en-US" sz="1200">
                <a:solidFill>
                  <a:srgbClr val="898989"/>
                </a:solidFill>
                <a:ea typeface="AR PL ShanHeiSun Uni" charset="0"/>
                <a:cs typeface="AR PL ShanHeiSun Uni" charset="0"/>
              </a:rPr>
              <a:pPr algn="ctr"/>
              <a:t>5</a:t>
            </a:fld>
            <a:endParaRPr lang="en-US" sz="1200" dirty="0">
              <a:solidFill>
                <a:srgbClr val="898989"/>
              </a:solidFill>
              <a:ea typeface="AR PL ShanHeiSun Uni" charset="0"/>
              <a:cs typeface="AR PL ShanHeiSun Uni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687290" y="3390900"/>
            <a:ext cx="1752600" cy="4572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#Semantic_Web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458690" y="4076700"/>
            <a:ext cx="5334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</a:t>
            </a:r>
            <a:r>
              <a:rPr lang="en-US" sz="1200" b="1" baseline="-25000" dirty="0" smtClean="0">
                <a:solidFill>
                  <a:schemeClr val="tx1"/>
                </a:solidFill>
              </a:rPr>
              <a:t>49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68290" y="4229100"/>
            <a:ext cx="5334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</a:t>
            </a:r>
            <a:r>
              <a:rPr lang="en-US" sz="1200" b="1" baseline="-25000" dirty="0" smtClean="0">
                <a:solidFill>
                  <a:schemeClr val="tx1"/>
                </a:solidFill>
              </a:rPr>
              <a:t>73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677890" y="4229100"/>
            <a:ext cx="5334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</a:t>
            </a:r>
            <a:r>
              <a:rPr lang="en-US" sz="1200" b="1" baseline="-25000" dirty="0" smtClean="0">
                <a:solidFill>
                  <a:schemeClr val="tx1"/>
                </a:solidFill>
              </a:rPr>
              <a:t>70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287490" y="4000500"/>
            <a:ext cx="5334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</a:t>
            </a:r>
            <a:r>
              <a:rPr lang="en-US" sz="1200" b="1" baseline="-25000" dirty="0" smtClean="0">
                <a:solidFill>
                  <a:schemeClr val="tx1"/>
                </a:solidFill>
              </a:rPr>
              <a:t>17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92290" y="3695700"/>
            <a:ext cx="5334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</a:t>
            </a:r>
            <a:r>
              <a:rPr lang="en-US" sz="1200" b="1" baseline="-25000" dirty="0" smtClean="0">
                <a:solidFill>
                  <a:schemeClr val="tx1"/>
                </a:solidFill>
              </a:rPr>
              <a:t>40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6439890" y="3238500"/>
            <a:ext cx="5334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</a:t>
            </a:r>
            <a:r>
              <a:rPr lang="en-US" sz="1200" b="1" baseline="-25000" dirty="0" smtClean="0">
                <a:solidFill>
                  <a:schemeClr val="tx1"/>
                </a:solidFill>
              </a:rPr>
              <a:t>37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6135090" y="2933700"/>
            <a:ext cx="5334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</a:t>
            </a:r>
            <a:r>
              <a:rPr lang="en-US" sz="1200" b="1" baseline="-25000" dirty="0" smtClean="0">
                <a:solidFill>
                  <a:schemeClr val="tx1"/>
                </a:solidFill>
              </a:rPr>
              <a:t>68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5601690" y="2705100"/>
            <a:ext cx="5334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</a:t>
            </a:r>
            <a:r>
              <a:rPr lang="en-US" sz="1200" b="1" baseline="-25000" dirty="0" smtClean="0">
                <a:solidFill>
                  <a:schemeClr val="tx1"/>
                </a:solidFill>
              </a:rPr>
              <a:t>13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4382490" y="2933700"/>
            <a:ext cx="5334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</a:t>
            </a:r>
            <a:r>
              <a:rPr lang="en-US" sz="1200" b="1" baseline="-25000" dirty="0" smtClean="0">
                <a:solidFill>
                  <a:schemeClr val="tx1"/>
                </a:solidFill>
              </a:rPr>
              <a:t>36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077690" y="3771900"/>
            <a:ext cx="5334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</a:t>
            </a:r>
            <a:r>
              <a:rPr lang="en-US" sz="1200" b="1" baseline="-25000" dirty="0" smtClean="0">
                <a:solidFill>
                  <a:schemeClr val="tx1"/>
                </a:solidFill>
              </a:rPr>
              <a:t>9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4077690" y="3238500"/>
            <a:ext cx="5334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</a:t>
            </a:r>
            <a:r>
              <a:rPr lang="en-US" sz="1200" b="1" baseline="-25000" dirty="0" smtClean="0">
                <a:solidFill>
                  <a:schemeClr val="tx1"/>
                </a:solidFill>
              </a:rPr>
              <a:t>20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4915890" y="2705100"/>
            <a:ext cx="5334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</a:t>
            </a:r>
            <a:r>
              <a:rPr lang="en-US" sz="1200" b="1" baseline="-25000" dirty="0" smtClean="0">
                <a:solidFill>
                  <a:schemeClr val="tx1"/>
                </a:solidFill>
              </a:rPr>
              <a:t>29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16" idx="0"/>
            <a:endCxn id="25" idx="4"/>
          </p:cNvCxnSpPr>
          <p:nvPr/>
        </p:nvCxnSpPr>
        <p:spPr>
          <a:xfrm rot="5400000" flipH="1" flipV="1">
            <a:off x="5487390" y="3009900"/>
            <a:ext cx="457200" cy="304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6" idx="0"/>
            <a:endCxn id="24" idx="4"/>
          </p:cNvCxnSpPr>
          <p:nvPr/>
        </p:nvCxnSpPr>
        <p:spPr>
          <a:xfrm rot="5400000" flipH="1" flipV="1">
            <a:off x="5868390" y="2857500"/>
            <a:ext cx="228600" cy="838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6" idx="0"/>
            <a:endCxn id="29" idx="5"/>
          </p:cNvCxnSpPr>
          <p:nvPr/>
        </p:nvCxnSpPr>
        <p:spPr>
          <a:xfrm rot="16200000" flipV="1">
            <a:off x="5222044" y="3049353"/>
            <a:ext cx="490678" cy="19241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6" idx="0"/>
            <a:endCxn id="23" idx="2"/>
          </p:cNvCxnSpPr>
          <p:nvPr/>
        </p:nvCxnSpPr>
        <p:spPr>
          <a:xfrm rot="5400000" flipH="1" flipV="1">
            <a:off x="5982690" y="2933700"/>
            <a:ext cx="38100" cy="8763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6" idx="0"/>
            <a:endCxn id="26" idx="6"/>
          </p:cNvCxnSpPr>
          <p:nvPr/>
        </p:nvCxnSpPr>
        <p:spPr>
          <a:xfrm rot="16200000" flipV="1">
            <a:off x="5068290" y="2895600"/>
            <a:ext cx="342900" cy="6477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6" idx="4"/>
            <a:endCxn id="18" idx="0"/>
          </p:cNvCxnSpPr>
          <p:nvPr/>
        </p:nvCxnSpPr>
        <p:spPr>
          <a:xfrm rot="5400000">
            <a:off x="5030190" y="3543300"/>
            <a:ext cx="228600" cy="838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6" idx="4"/>
            <a:endCxn id="19" idx="0"/>
          </p:cNvCxnSpPr>
          <p:nvPr/>
        </p:nvCxnSpPr>
        <p:spPr>
          <a:xfrm rot="5400000">
            <a:off x="5258790" y="3924300"/>
            <a:ext cx="38100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6" idx="4"/>
            <a:endCxn id="20" idx="0"/>
          </p:cNvCxnSpPr>
          <p:nvPr/>
        </p:nvCxnSpPr>
        <p:spPr>
          <a:xfrm rot="16200000" flipH="1">
            <a:off x="5563590" y="3848100"/>
            <a:ext cx="3810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6" idx="4"/>
            <a:endCxn id="21" idx="2"/>
          </p:cNvCxnSpPr>
          <p:nvPr/>
        </p:nvCxnSpPr>
        <p:spPr>
          <a:xfrm rot="16200000" flipH="1">
            <a:off x="5792190" y="3619500"/>
            <a:ext cx="266700" cy="7239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6" idx="0"/>
            <a:endCxn id="28" idx="6"/>
          </p:cNvCxnSpPr>
          <p:nvPr/>
        </p:nvCxnSpPr>
        <p:spPr>
          <a:xfrm rot="16200000" flipV="1">
            <a:off x="5068290" y="2895600"/>
            <a:ext cx="38100" cy="952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6" idx="4"/>
            <a:endCxn id="27" idx="6"/>
          </p:cNvCxnSpPr>
          <p:nvPr/>
        </p:nvCxnSpPr>
        <p:spPr>
          <a:xfrm rot="5400000">
            <a:off x="5068290" y="3390900"/>
            <a:ext cx="38100" cy="952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6" idx="4"/>
            <a:endCxn id="22" idx="2"/>
          </p:cNvCxnSpPr>
          <p:nvPr/>
        </p:nvCxnSpPr>
        <p:spPr>
          <a:xfrm rot="5400000" flipH="1" flipV="1">
            <a:off x="6058890" y="3314700"/>
            <a:ext cx="38100" cy="10287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1639290" y="4610100"/>
            <a:ext cx="1295400" cy="381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#A.I.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3391890" y="5524500"/>
            <a:ext cx="533400" cy="228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</a:t>
            </a:r>
            <a:r>
              <a:rPr lang="en-US" sz="1200" b="1" baseline="-25000" dirty="0" smtClean="0">
                <a:solidFill>
                  <a:schemeClr val="tx1"/>
                </a:solidFill>
              </a:rPr>
              <a:t>5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1486890" y="5219700"/>
            <a:ext cx="1295400" cy="381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#Reasoning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934690" y="4381500"/>
            <a:ext cx="1295400" cy="381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#OWL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1410690" y="2019300"/>
            <a:ext cx="1371600" cy="381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#Know. Acq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2477490" y="2476500"/>
            <a:ext cx="1447800" cy="381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#Know. Man.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687290" y="2095500"/>
            <a:ext cx="1371600" cy="381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#XML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5601690" y="4914900"/>
            <a:ext cx="1371600" cy="381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#Semantics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1334490" y="3771900"/>
            <a:ext cx="1371600" cy="381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#Languages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4230090" y="4686300"/>
            <a:ext cx="1371600" cy="381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#Content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4611090" y="5524500"/>
            <a:ext cx="533400" cy="228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</a:t>
            </a:r>
            <a:r>
              <a:rPr lang="en-US" sz="1200" b="1" baseline="-25000" dirty="0" smtClean="0">
                <a:solidFill>
                  <a:schemeClr val="tx1"/>
                </a:solidFill>
              </a:rPr>
              <a:t>50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cxnSp>
        <p:nvCxnSpPr>
          <p:cNvPr id="53" name="Straight Arrow Connector 52"/>
          <p:cNvCxnSpPr>
            <a:stCxn id="43" idx="0"/>
            <a:endCxn id="42" idx="5"/>
          </p:cNvCxnSpPr>
          <p:nvPr/>
        </p:nvCxnSpPr>
        <p:spPr>
          <a:xfrm rot="16200000" flipV="1">
            <a:off x="2907189" y="4773098"/>
            <a:ext cx="589196" cy="91360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3" idx="0"/>
            <a:endCxn id="44" idx="6"/>
          </p:cNvCxnSpPr>
          <p:nvPr/>
        </p:nvCxnSpPr>
        <p:spPr>
          <a:xfrm rot="16200000" flipV="1">
            <a:off x="3163290" y="5029200"/>
            <a:ext cx="114300" cy="8763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3" idx="0"/>
            <a:endCxn id="45" idx="4"/>
          </p:cNvCxnSpPr>
          <p:nvPr/>
        </p:nvCxnSpPr>
        <p:spPr>
          <a:xfrm rot="16200000" flipV="1">
            <a:off x="3239490" y="5105400"/>
            <a:ext cx="762000" cy="7620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4230090" y="2476500"/>
            <a:ext cx="533400" cy="228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</a:t>
            </a:r>
            <a:r>
              <a:rPr lang="en-US" sz="1200" b="1" baseline="-25000" dirty="0" smtClean="0">
                <a:solidFill>
                  <a:schemeClr val="tx1"/>
                </a:solidFill>
              </a:rPr>
              <a:t>8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>
            <a:stCxn id="56" idx="2"/>
            <a:endCxn id="45" idx="0"/>
          </p:cNvCxnSpPr>
          <p:nvPr/>
        </p:nvCxnSpPr>
        <p:spPr>
          <a:xfrm rot="10800000" flipV="1">
            <a:off x="3582390" y="2590800"/>
            <a:ext cx="647700" cy="17907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6" idx="2"/>
            <a:endCxn id="47" idx="6"/>
          </p:cNvCxnSpPr>
          <p:nvPr/>
        </p:nvCxnSpPr>
        <p:spPr>
          <a:xfrm rot="10800000" flipV="1">
            <a:off x="3925290" y="2590800"/>
            <a:ext cx="304800" cy="7620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6" idx="2"/>
            <a:endCxn id="46" idx="6"/>
          </p:cNvCxnSpPr>
          <p:nvPr/>
        </p:nvCxnSpPr>
        <p:spPr>
          <a:xfrm rot="10800000">
            <a:off x="2782290" y="2209800"/>
            <a:ext cx="14478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5601690" y="1714500"/>
            <a:ext cx="533400" cy="228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</a:t>
            </a:r>
            <a:r>
              <a:rPr lang="en-US" sz="1200" b="1" baseline="-25000" dirty="0" smtClean="0">
                <a:solidFill>
                  <a:schemeClr val="tx1"/>
                </a:solidFill>
              </a:rPr>
              <a:t>42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cxnSp>
        <p:nvCxnSpPr>
          <p:cNvPr id="61" name="Straight Arrow Connector 60"/>
          <p:cNvCxnSpPr>
            <a:stCxn id="60" idx="2"/>
            <a:endCxn id="69" idx="6"/>
          </p:cNvCxnSpPr>
          <p:nvPr/>
        </p:nvCxnSpPr>
        <p:spPr>
          <a:xfrm rot="10800000">
            <a:off x="4915890" y="1828800"/>
            <a:ext cx="6858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2" idx="0"/>
            <a:endCxn id="45" idx="4"/>
          </p:cNvCxnSpPr>
          <p:nvPr/>
        </p:nvCxnSpPr>
        <p:spPr>
          <a:xfrm rot="16200000" flipV="1">
            <a:off x="3849090" y="4495800"/>
            <a:ext cx="762000" cy="129540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2" idx="0"/>
            <a:endCxn id="49" idx="4"/>
          </p:cNvCxnSpPr>
          <p:nvPr/>
        </p:nvCxnSpPr>
        <p:spPr>
          <a:xfrm rot="5400000" flipH="1" flipV="1">
            <a:off x="5468340" y="4705350"/>
            <a:ext cx="228600" cy="140970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2" idx="0"/>
            <a:endCxn id="51" idx="4"/>
          </p:cNvCxnSpPr>
          <p:nvPr/>
        </p:nvCxnSpPr>
        <p:spPr>
          <a:xfrm rot="5400000" flipH="1" flipV="1">
            <a:off x="4668240" y="5276850"/>
            <a:ext cx="457200" cy="381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2706090" y="3390900"/>
            <a:ext cx="533400" cy="228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</a:t>
            </a:r>
            <a:r>
              <a:rPr lang="en-US" sz="1200" b="1" baseline="-25000" dirty="0" smtClean="0">
                <a:solidFill>
                  <a:schemeClr val="tx1"/>
                </a:solidFill>
              </a:rPr>
              <a:t>53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/>
          <p:cNvCxnSpPr>
            <a:stCxn id="65" idx="0"/>
            <a:endCxn id="46" idx="4"/>
          </p:cNvCxnSpPr>
          <p:nvPr/>
        </p:nvCxnSpPr>
        <p:spPr>
          <a:xfrm rot="16200000" flipV="1">
            <a:off x="2039340" y="2457450"/>
            <a:ext cx="990600" cy="8763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5" idx="4"/>
            <a:endCxn id="50" idx="0"/>
          </p:cNvCxnSpPr>
          <p:nvPr/>
        </p:nvCxnSpPr>
        <p:spPr>
          <a:xfrm rot="5400000">
            <a:off x="2420340" y="3219450"/>
            <a:ext cx="152400" cy="952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5" idx="4"/>
            <a:endCxn id="45" idx="0"/>
          </p:cNvCxnSpPr>
          <p:nvPr/>
        </p:nvCxnSpPr>
        <p:spPr>
          <a:xfrm rot="16200000" flipH="1">
            <a:off x="2896590" y="3695700"/>
            <a:ext cx="7620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3544290" y="1638300"/>
            <a:ext cx="1371600" cy="381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#Web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70" name="Straight Arrow Connector 69"/>
          <p:cNvCxnSpPr>
            <a:stCxn id="60" idx="4"/>
            <a:endCxn id="48" idx="0"/>
          </p:cNvCxnSpPr>
          <p:nvPr/>
        </p:nvCxnSpPr>
        <p:spPr>
          <a:xfrm rot="5400000">
            <a:off x="5544540" y="1771650"/>
            <a:ext cx="152400" cy="49530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6211290" y="2400300"/>
            <a:ext cx="990600" cy="3048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#RDF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72" name="Straight Arrow Connector 71"/>
          <p:cNvCxnSpPr>
            <a:stCxn id="60" idx="4"/>
            <a:endCxn id="71" idx="0"/>
          </p:cNvCxnSpPr>
          <p:nvPr/>
        </p:nvCxnSpPr>
        <p:spPr>
          <a:xfrm rot="16200000" flipH="1">
            <a:off x="6058890" y="1752600"/>
            <a:ext cx="457200" cy="83820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65" idx="0"/>
            <a:endCxn id="47" idx="4"/>
          </p:cNvCxnSpPr>
          <p:nvPr/>
        </p:nvCxnSpPr>
        <p:spPr>
          <a:xfrm rot="5400000" flipH="1" flipV="1">
            <a:off x="2820390" y="3009900"/>
            <a:ext cx="53340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Freeform 73"/>
          <p:cNvSpPr/>
          <p:nvPr/>
        </p:nvSpPr>
        <p:spPr>
          <a:xfrm>
            <a:off x="3630107" y="3589168"/>
            <a:ext cx="1038688" cy="784194"/>
          </a:xfrm>
          <a:custGeom>
            <a:avLst/>
            <a:gdLst>
              <a:gd name="connsiteX0" fmla="*/ 1038688 w 1038688"/>
              <a:gd name="connsiteY0" fmla="*/ 20715 h 784194"/>
              <a:gd name="connsiteX1" fmla="*/ 408373 w 1038688"/>
              <a:gd name="connsiteY1" fmla="*/ 91736 h 784194"/>
              <a:gd name="connsiteX2" fmla="*/ 230820 w 1038688"/>
              <a:gd name="connsiteY2" fmla="*/ 571130 h 784194"/>
              <a:gd name="connsiteX3" fmla="*/ 0 w 1038688"/>
              <a:gd name="connsiteY3" fmla="*/ 784194 h 784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8688" h="784194">
                <a:moveTo>
                  <a:pt x="1038688" y="20715"/>
                </a:moveTo>
                <a:cubicBezTo>
                  <a:pt x="790853" y="10357"/>
                  <a:pt x="543018" y="0"/>
                  <a:pt x="408373" y="91736"/>
                </a:cubicBezTo>
                <a:cubicBezTo>
                  <a:pt x="273728" y="183472"/>
                  <a:pt x="298882" y="455720"/>
                  <a:pt x="230820" y="571130"/>
                </a:cubicBezTo>
                <a:cubicBezTo>
                  <a:pt x="162758" y="686540"/>
                  <a:pt x="81379" y="735367"/>
                  <a:pt x="0" y="784194"/>
                </a:cubicBezTo>
              </a:path>
            </a:pathLst>
          </a:cu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5450030" y="2482418"/>
            <a:ext cx="221942" cy="878890"/>
          </a:xfrm>
          <a:custGeom>
            <a:avLst/>
            <a:gdLst>
              <a:gd name="connsiteX0" fmla="*/ 115410 w 221942"/>
              <a:gd name="connsiteY0" fmla="*/ 878890 h 878890"/>
              <a:gd name="connsiteX1" fmla="*/ 213064 w 221942"/>
              <a:gd name="connsiteY1" fmla="*/ 585927 h 878890"/>
              <a:gd name="connsiteX2" fmla="*/ 62143 w 221942"/>
              <a:gd name="connsiteY2" fmla="*/ 337352 h 878890"/>
              <a:gd name="connsiteX3" fmla="*/ 0 w 221942"/>
              <a:gd name="connsiteY3" fmla="*/ 0 h 878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942" h="878890">
                <a:moveTo>
                  <a:pt x="115410" y="878890"/>
                </a:moveTo>
                <a:cubicBezTo>
                  <a:pt x="168676" y="777536"/>
                  <a:pt x="221942" y="676183"/>
                  <a:pt x="213064" y="585927"/>
                </a:cubicBezTo>
                <a:cubicBezTo>
                  <a:pt x="204186" y="495671"/>
                  <a:pt x="97654" y="435006"/>
                  <a:pt x="62143" y="337352"/>
                </a:cubicBezTo>
                <a:cubicBezTo>
                  <a:pt x="26632" y="239698"/>
                  <a:pt x="13316" y="119849"/>
                  <a:pt x="0" y="0"/>
                </a:cubicBezTo>
              </a:path>
            </a:pathLst>
          </a:cu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5574317" y="2704360"/>
            <a:ext cx="1118587" cy="674703"/>
          </a:xfrm>
          <a:custGeom>
            <a:avLst/>
            <a:gdLst>
              <a:gd name="connsiteX0" fmla="*/ 0 w 1118587"/>
              <a:gd name="connsiteY0" fmla="*/ 674703 h 674703"/>
              <a:gd name="connsiteX1" fmla="*/ 417251 w 1118587"/>
              <a:gd name="connsiteY1" fmla="*/ 488272 h 674703"/>
              <a:gd name="connsiteX2" fmla="*/ 514905 w 1118587"/>
              <a:gd name="connsiteY2" fmla="*/ 257453 h 674703"/>
              <a:gd name="connsiteX3" fmla="*/ 701336 w 1118587"/>
              <a:gd name="connsiteY3" fmla="*/ 142043 h 674703"/>
              <a:gd name="connsiteX4" fmla="*/ 1029810 w 1118587"/>
              <a:gd name="connsiteY4" fmla="*/ 106532 h 674703"/>
              <a:gd name="connsiteX5" fmla="*/ 1118587 w 1118587"/>
              <a:gd name="connsiteY5" fmla="*/ 0 h 67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8587" h="674703">
                <a:moveTo>
                  <a:pt x="0" y="674703"/>
                </a:moveTo>
                <a:cubicBezTo>
                  <a:pt x="165717" y="616258"/>
                  <a:pt x="331434" y="557814"/>
                  <a:pt x="417251" y="488272"/>
                </a:cubicBezTo>
                <a:cubicBezTo>
                  <a:pt x="503068" y="418730"/>
                  <a:pt x="467558" y="315158"/>
                  <a:pt x="514905" y="257453"/>
                </a:cubicBezTo>
                <a:cubicBezTo>
                  <a:pt x="562253" y="199748"/>
                  <a:pt x="615519" y="167197"/>
                  <a:pt x="701336" y="142043"/>
                </a:cubicBezTo>
                <a:cubicBezTo>
                  <a:pt x="787154" y="116890"/>
                  <a:pt x="960268" y="130206"/>
                  <a:pt x="1029810" y="106532"/>
                </a:cubicBezTo>
                <a:cubicBezTo>
                  <a:pt x="1099352" y="82858"/>
                  <a:pt x="1108969" y="41429"/>
                  <a:pt x="1118587" y="0"/>
                </a:cubicBezTo>
              </a:path>
            </a:pathLst>
          </a:cu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5565440" y="3840702"/>
            <a:ext cx="738325" cy="1074198"/>
          </a:xfrm>
          <a:custGeom>
            <a:avLst/>
            <a:gdLst>
              <a:gd name="connsiteX0" fmla="*/ 0 w 738325"/>
              <a:gd name="connsiteY0" fmla="*/ 0 h 1074198"/>
              <a:gd name="connsiteX1" fmla="*/ 71021 w 738325"/>
              <a:gd name="connsiteY1" fmla="*/ 363984 h 1074198"/>
              <a:gd name="connsiteX2" fmla="*/ 88776 w 738325"/>
              <a:gd name="connsiteY2" fmla="*/ 665825 h 1074198"/>
              <a:gd name="connsiteX3" fmla="*/ 239697 w 738325"/>
              <a:gd name="connsiteY3" fmla="*/ 870012 h 1074198"/>
              <a:gd name="connsiteX4" fmla="*/ 656947 w 738325"/>
              <a:gd name="connsiteY4" fmla="*/ 985421 h 1074198"/>
              <a:gd name="connsiteX5" fmla="*/ 727968 w 738325"/>
              <a:gd name="connsiteY5" fmla="*/ 1074198 h 1074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8325" h="1074198">
                <a:moveTo>
                  <a:pt x="0" y="0"/>
                </a:moveTo>
                <a:cubicBezTo>
                  <a:pt x="28112" y="126506"/>
                  <a:pt x="56225" y="253013"/>
                  <a:pt x="71021" y="363984"/>
                </a:cubicBezTo>
                <a:cubicBezTo>
                  <a:pt x="85817" y="474955"/>
                  <a:pt x="60663" y="581487"/>
                  <a:pt x="88776" y="665825"/>
                </a:cubicBezTo>
                <a:cubicBezTo>
                  <a:pt x="116889" y="750163"/>
                  <a:pt x="145002" y="816746"/>
                  <a:pt x="239697" y="870012"/>
                </a:cubicBezTo>
                <a:cubicBezTo>
                  <a:pt x="334392" y="923278"/>
                  <a:pt x="575569" y="951390"/>
                  <a:pt x="656947" y="985421"/>
                </a:cubicBezTo>
                <a:cubicBezTo>
                  <a:pt x="738325" y="1019452"/>
                  <a:pt x="733146" y="1046825"/>
                  <a:pt x="727968" y="1074198"/>
                </a:cubicBezTo>
              </a:path>
            </a:pathLst>
          </a:cu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3203979" y="2864158"/>
            <a:ext cx="2343705" cy="514905"/>
          </a:xfrm>
          <a:custGeom>
            <a:avLst/>
            <a:gdLst>
              <a:gd name="connsiteX0" fmla="*/ 2343705 w 2343705"/>
              <a:gd name="connsiteY0" fmla="*/ 514905 h 514905"/>
              <a:gd name="connsiteX1" fmla="*/ 1731146 w 2343705"/>
              <a:gd name="connsiteY1" fmla="*/ 328474 h 514905"/>
              <a:gd name="connsiteX2" fmla="*/ 1455938 w 2343705"/>
              <a:gd name="connsiteY2" fmla="*/ 381740 h 514905"/>
              <a:gd name="connsiteX3" fmla="*/ 1020932 w 2343705"/>
              <a:gd name="connsiteY3" fmla="*/ 275208 h 514905"/>
              <a:gd name="connsiteX4" fmla="*/ 541538 w 2343705"/>
              <a:gd name="connsiteY4" fmla="*/ 177554 h 514905"/>
              <a:gd name="connsiteX5" fmla="*/ 0 w 2343705"/>
              <a:gd name="connsiteY5" fmla="*/ 0 h 514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43705" h="514905">
                <a:moveTo>
                  <a:pt x="2343705" y="514905"/>
                </a:moveTo>
                <a:cubicBezTo>
                  <a:pt x="2111406" y="432786"/>
                  <a:pt x="1879107" y="350668"/>
                  <a:pt x="1731146" y="328474"/>
                </a:cubicBezTo>
                <a:cubicBezTo>
                  <a:pt x="1583185" y="306280"/>
                  <a:pt x="1574307" y="390618"/>
                  <a:pt x="1455938" y="381740"/>
                </a:cubicBezTo>
                <a:cubicBezTo>
                  <a:pt x="1337569" y="372862"/>
                  <a:pt x="1173332" y="309239"/>
                  <a:pt x="1020932" y="275208"/>
                </a:cubicBezTo>
                <a:cubicBezTo>
                  <a:pt x="868532" y="241177"/>
                  <a:pt x="711693" y="223422"/>
                  <a:pt x="541538" y="177554"/>
                </a:cubicBezTo>
                <a:cubicBezTo>
                  <a:pt x="371383" y="131686"/>
                  <a:pt x="185691" y="65843"/>
                  <a:pt x="0" y="0"/>
                </a:cubicBezTo>
              </a:path>
            </a:pathLst>
          </a:cu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11290" y="1092597"/>
            <a:ext cx="2142574" cy="64633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en-US" baseline="-25000" dirty="0" smtClean="0">
                <a:solidFill>
                  <a:schemeClr val="tx1"/>
                </a:solidFill>
              </a:rPr>
              <a:t>i </a:t>
            </a:r>
            <a:r>
              <a:rPr lang="en-US" dirty="0" smtClean="0">
                <a:solidFill>
                  <a:schemeClr val="tx1"/>
                </a:solidFill>
              </a:rPr>
              <a:t>- 81 publications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12 - Semantic Web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99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0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2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2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3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3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4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4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4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5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5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6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6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0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71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7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37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9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38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2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383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5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38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389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39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4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395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39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01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3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04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07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9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10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2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13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5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16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19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2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2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29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3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6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37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8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4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42" grpId="0" animBg="1"/>
      <p:bldP spid="43" grpId="0" animBg="1"/>
      <p:bldP spid="43" grpId="1" animBg="1"/>
      <p:bldP spid="44" grpId="0" animBg="1"/>
      <p:bldP spid="45" grpId="0" animBg="1"/>
      <p:bldP spid="45" grpId="1" animBg="1"/>
      <p:bldP spid="46" grpId="0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1" grpId="0" animBg="1"/>
      <p:bldP spid="52" grpId="0" animBg="1"/>
      <p:bldP spid="56" grpId="0" animBg="1"/>
      <p:bldP spid="56" grpId="1" animBg="1"/>
      <p:bldP spid="60" grpId="0" animBg="1"/>
      <p:bldP spid="65" grpId="0" animBg="1"/>
      <p:bldP spid="65" grpId="1" animBg="1"/>
      <p:bldP spid="69" grpId="0" animBg="1"/>
      <p:bldP spid="71" grpId="0" animBg="1"/>
      <p:bldP spid="71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495800" cy="8382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9699" name="Title 1"/>
          <p:cNvSpPr txBox="1">
            <a:spLocks/>
          </p:cNvSpPr>
          <p:nvPr/>
        </p:nvSpPr>
        <p:spPr bwMode="auto">
          <a:xfrm>
            <a:off x="0" y="0"/>
            <a:ext cx="449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sz="4400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-76200" y="0"/>
            <a:ext cx="9220200" cy="6858000"/>
            <a:chOff x="-76200" y="0"/>
            <a:chExt cx="9220200" cy="6858000"/>
          </a:xfrm>
        </p:grpSpPr>
        <p:pic>
          <p:nvPicPr>
            <p:cNvPr id="1026" name="Picture 2" descr="C:\Users\camerond\Downloads\knoesis_white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20000" y="6553200"/>
              <a:ext cx="1366838" cy="190500"/>
            </a:xfrm>
            <a:prstGeom prst="rect">
              <a:avLst/>
            </a:prstGeom>
            <a:noFill/>
            <a:effectLst>
              <a:outerShdw sx="1000" sy="1000" algn="ctr" rotWithShape="0">
                <a:srgbClr val="000000">
                  <a:alpha val="43137"/>
                </a:srgbClr>
              </a:outerShdw>
            </a:effec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6400800"/>
              <a:ext cx="655638" cy="4572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29706" name="Picture 4" descr="C:\Users\camerond\Downloads\e_white_trans_new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27333" y="6553200"/>
              <a:ext cx="5080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/>
          </p:nvSpPr>
          <p:spPr>
            <a:xfrm>
              <a:off x="-76200" y="6394450"/>
              <a:ext cx="9220200" cy="46038"/>
            </a:xfrm>
            <a:prstGeom prst="rect">
              <a:avLst/>
            </a:prstGeom>
            <a:solidFill>
              <a:srgbClr val="5A7C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4495800" cy="838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6350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495800" y="0"/>
              <a:ext cx="464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0" sx="105000" sy="105000" algn="ctr" rotWithShape="0">
                <a:srgbClr val="000000">
                  <a:alpha val="36000"/>
                </a:srgbClr>
              </a:outerShdw>
            </a:effectLst>
          </p:spPr>
        </p:pic>
        <p:sp>
          <p:nvSpPr>
            <p:cNvPr id="8" name="Rectangle 7"/>
            <p:cNvSpPr/>
            <p:nvPr/>
          </p:nvSpPr>
          <p:spPr>
            <a:xfrm>
              <a:off x="0" y="609600"/>
              <a:ext cx="4572000" cy="136525"/>
            </a:xfrm>
            <a:prstGeom prst="rect">
              <a:avLst/>
            </a:prstGeom>
            <a:solidFill>
              <a:srgbClr val="5A7CB2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9701" name="Rectangle 1"/>
          <p:cNvSpPr>
            <a:spLocks noChangeArrowheads="1"/>
          </p:cNvSpPr>
          <p:nvPr/>
        </p:nvSpPr>
        <p:spPr bwMode="auto">
          <a:xfrm>
            <a:off x="0" y="0"/>
            <a:ext cx="449580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0" lvl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 dirty="0" smtClean="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EXPERTISE PROFILES</a:t>
            </a:r>
          </a:p>
        </p:txBody>
      </p:sp>
      <p:sp>
        <p:nvSpPr>
          <p:cNvPr id="16" name="Slide Number Placeholder 17"/>
          <p:cNvSpPr txBox="1">
            <a:spLocks/>
          </p:cNvSpPr>
          <p:nvPr/>
        </p:nvSpPr>
        <p:spPr bwMode="auto">
          <a:xfrm>
            <a:off x="3505200" y="64008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179102BA-3CED-4159-95E5-CF121C2DCD17}" type="slidenum">
              <a:rPr lang="en-US" sz="1200">
                <a:solidFill>
                  <a:srgbClr val="898989"/>
                </a:solidFill>
                <a:ea typeface="AR PL ShanHeiSun Uni" charset="0"/>
                <a:cs typeface="AR PL ShanHeiSun Uni" charset="0"/>
              </a:rPr>
              <a:pPr algn="ctr"/>
              <a:t>6</a:t>
            </a:fld>
            <a:endParaRPr lang="en-US" sz="1200" dirty="0">
              <a:solidFill>
                <a:srgbClr val="898989"/>
              </a:solidFill>
              <a:ea typeface="AR PL ShanHeiSun Uni" charset="0"/>
              <a:cs typeface="AR PL ShanHeiSun Uni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5000" y="1068746"/>
            <a:ext cx="5334000" cy="519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Flowchart: Process 16"/>
          <p:cNvSpPr/>
          <p:nvPr/>
        </p:nvSpPr>
        <p:spPr>
          <a:xfrm>
            <a:off x="1981200" y="1676400"/>
            <a:ext cx="5105400" cy="3048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Process 17"/>
          <p:cNvSpPr/>
          <p:nvPr/>
        </p:nvSpPr>
        <p:spPr>
          <a:xfrm>
            <a:off x="1981200" y="1905000"/>
            <a:ext cx="5105400" cy="3048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Process 18"/>
          <p:cNvSpPr/>
          <p:nvPr/>
        </p:nvSpPr>
        <p:spPr>
          <a:xfrm>
            <a:off x="1981200" y="2209800"/>
            <a:ext cx="5105400" cy="3048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Process 19"/>
          <p:cNvSpPr/>
          <p:nvPr/>
        </p:nvSpPr>
        <p:spPr>
          <a:xfrm>
            <a:off x="1981200" y="1447800"/>
            <a:ext cx="5105400" cy="3048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Process 21"/>
          <p:cNvSpPr/>
          <p:nvPr/>
        </p:nvSpPr>
        <p:spPr>
          <a:xfrm>
            <a:off x="1981200" y="2438400"/>
            <a:ext cx="5105400" cy="3048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1981200" y="2667000"/>
            <a:ext cx="5105400" cy="3048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ocess 23"/>
          <p:cNvSpPr/>
          <p:nvPr/>
        </p:nvSpPr>
        <p:spPr>
          <a:xfrm>
            <a:off x="1981200" y="2971800"/>
            <a:ext cx="5105400" cy="2286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Process 24"/>
          <p:cNvSpPr/>
          <p:nvPr/>
        </p:nvSpPr>
        <p:spPr>
          <a:xfrm>
            <a:off x="1981200" y="3200400"/>
            <a:ext cx="5105400" cy="2286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Process 25"/>
          <p:cNvSpPr/>
          <p:nvPr/>
        </p:nvSpPr>
        <p:spPr>
          <a:xfrm>
            <a:off x="1981200" y="3429000"/>
            <a:ext cx="5105400" cy="2286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Process 26"/>
          <p:cNvSpPr/>
          <p:nvPr/>
        </p:nvSpPr>
        <p:spPr>
          <a:xfrm>
            <a:off x="1981200" y="3657600"/>
            <a:ext cx="5105400" cy="3048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lowchart: Process 27"/>
          <p:cNvSpPr/>
          <p:nvPr/>
        </p:nvSpPr>
        <p:spPr>
          <a:xfrm>
            <a:off x="1981200" y="3962400"/>
            <a:ext cx="5105400" cy="2286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Process 28"/>
          <p:cNvSpPr/>
          <p:nvPr/>
        </p:nvSpPr>
        <p:spPr>
          <a:xfrm>
            <a:off x="1981200" y="4191000"/>
            <a:ext cx="5334000" cy="2286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Process 29"/>
          <p:cNvSpPr/>
          <p:nvPr/>
        </p:nvSpPr>
        <p:spPr>
          <a:xfrm>
            <a:off x="1981200" y="4419600"/>
            <a:ext cx="5105400" cy="3048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Process 30"/>
          <p:cNvSpPr/>
          <p:nvPr/>
        </p:nvSpPr>
        <p:spPr>
          <a:xfrm>
            <a:off x="1981200" y="4724400"/>
            <a:ext cx="5105400" cy="2286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Process 31"/>
          <p:cNvSpPr/>
          <p:nvPr/>
        </p:nvSpPr>
        <p:spPr>
          <a:xfrm>
            <a:off x="1981200" y="4953000"/>
            <a:ext cx="5105400" cy="2286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Process 32"/>
          <p:cNvSpPr/>
          <p:nvPr/>
        </p:nvSpPr>
        <p:spPr>
          <a:xfrm>
            <a:off x="1981200" y="5105400"/>
            <a:ext cx="5105400" cy="3048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Process 33"/>
          <p:cNvSpPr/>
          <p:nvPr/>
        </p:nvSpPr>
        <p:spPr>
          <a:xfrm>
            <a:off x="1981200" y="5410200"/>
            <a:ext cx="5105400" cy="2286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Process 34"/>
          <p:cNvSpPr/>
          <p:nvPr/>
        </p:nvSpPr>
        <p:spPr>
          <a:xfrm>
            <a:off x="1981200" y="5638800"/>
            <a:ext cx="5105400" cy="2286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Process 35"/>
          <p:cNvSpPr/>
          <p:nvPr/>
        </p:nvSpPr>
        <p:spPr>
          <a:xfrm>
            <a:off x="1981200" y="5867400"/>
            <a:ext cx="5105400" cy="2286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2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7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2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7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2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7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2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7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2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7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2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7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2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6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7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1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82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87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1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92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97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495800" cy="8382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9699" name="Title 1"/>
          <p:cNvSpPr txBox="1">
            <a:spLocks/>
          </p:cNvSpPr>
          <p:nvPr/>
        </p:nvSpPr>
        <p:spPr bwMode="auto">
          <a:xfrm>
            <a:off x="0" y="0"/>
            <a:ext cx="449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sz="4400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-76200" y="0"/>
            <a:ext cx="9220200" cy="6858000"/>
            <a:chOff x="-76200" y="0"/>
            <a:chExt cx="9220200" cy="6858000"/>
          </a:xfrm>
        </p:grpSpPr>
        <p:pic>
          <p:nvPicPr>
            <p:cNvPr id="1026" name="Picture 2" descr="C:\Users\camerond\Downloads\knoesis_white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20000" y="6553200"/>
              <a:ext cx="1366838" cy="190500"/>
            </a:xfrm>
            <a:prstGeom prst="rect">
              <a:avLst/>
            </a:prstGeom>
            <a:noFill/>
            <a:effectLst>
              <a:outerShdw sx="1000" sy="1000" algn="ctr" rotWithShape="0">
                <a:srgbClr val="000000">
                  <a:alpha val="43137"/>
                </a:srgbClr>
              </a:outerShdw>
            </a:effec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6400800"/>
              <a:ext cx="655638" cy="4572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29706" name="Picture 4" descr="C:\Users\camerond\Downloads\e_white_trans_new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27333" y="6553200"/>
              <a:ext cx="5080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/>
          </p:nvSpPr>
          <p:spPr>
            <a:xfrm>
              <a:off x="-76200" y="6394450"/>
              <a:ext cx="9220200" cy="46038"/>
            </a:xfrm>
            <a:prstGeom prst="rect">
              <a:avLst/>
            </a:prstGeom>
            <a:solidFill>
              <a:srgbClr val="5A7C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4495800" cy="838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6350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495800" y="0"/>
              <a:ext cx="464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0" sx="105000" sy="105000" algn="ctr" rotWithShape="0">
                <a:srgbClr val="000000">
                  <a:alpha val="36000"/>
                </a:srgbClr>
              </a:outerShdw>
            </a:effectLst>
          </p:spPr>
        </p:pic>
        <p:sp>
          <p:nvSpPr>
            <p:cNvPr id="8" name="Rectangle 7"/>
            <p:cNvSpPr/>
            <p:nvPr/>
          </p:nvSpPr>
          <p:spPr>
            <a:xfrm>
              <a:off x="0" y="609600"/>
              <a:ext cx="4572000" cy="136525"/>
            </a:xfrm>
            <a:prstGeom prst="rect">
              <a:avLst/>
            </a:prstGeom>
            <a:solidFill>
              <a:srgbClr val="5A7CB2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9701" name="Rectangle 1"/>
          <p:cNvSpPr>
            <a:spLocks noChangeArrowheads="1"/>
          </p:cNvSpPr>
          <p:nvPr/>
        </p:nvSpPr>
        <p:spPr bwMode="auto">
          <a:xfrm>
            <a:off x="0" y="0"/>
            <a:ext cx="449580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 dirty="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COMPUTING EXPERTISE</a:t>
            </a:r>
          </a:p>
        </p:txBody>
      </p:sp>
      <p:sp>
        <p:nvSpPr>
          <p:cNvPr id="17" name="Slide Number Placeholder 17"/>
          <p:cNvSpPr txBox="1">
            <a:spLocks/>
          </p:cNvSpPr>
          <p:nvPr/>
        </p:nvSpPr>
        <p:spPr bwMode="auto">
          <a:xfrm>
            <a:off x="3505200" y="64008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179102BA-3CED-4159-95E5-CF121C2DCD17}" type="slidenum">
              <a:rPr lang="en-US" sz="1200">
                <a:solidFill>
                  <a:srgbClr val="898989"/>
                </a:solidFill>
                <a:ea typeface="AR PL ShanHeiSun Uni" charset="0"/>
                <a:cs typeface="AR PL ShanHeiSun Uni" charset="0"/>
              </a:rPr>
              <a:pPr algn="ctr"/>
              <a:t>7</a:t>
            </a:fld>
            <a:endParaRPr lang="en-US" sz="1200" dirty="0">
              <a:solidFill>
                <a:srgbClr val="898989"/>
              </a:solidFill>
              <a:ea typeface="AR PL ShanHeiSun Uni" charset="0"/>
              <a:cs typeface="AR PL ShanHeiSun Uni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1447800" y="2019300"/>
            <a:ext cx="1743446" cy="4953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#A.I.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4121232" y="3657600"/>
            <a:ext cx="838200" cy="4572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p</a:t>
            </a:r>
            <a:r>
              <a:rPr lang="en-US" sz="2800" b="1" baseline="-25000" dirty="0" smtClean="0">
                <a:solidFill>
                  <a:schemeClr val="tx1"/>
                </a:solidFill>
              </a:rPr>
              <a:t>5</a:t>
            </a:r>
            <a:endParaRPr lang="en-US" sz="2800" b="1" baseline="-25000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655638" y="2933700"/>
            <a:ext cx="2535608" cy="7239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#Reasoning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631375" y="1676400"/>
            <a:ext cx="2203368" cy="6858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#OWL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53" name="Straight Arrow Connector 52"/>
          <p:cNvCxnSpPr>
            <a:stCxn id="43" idx="0"/>
            <a:endCxn id="42" idx="5"/>
          </p:cNvCxnSpPr>
          <p:nvPr/>
        </p:nvCxnSpPr>
        <p:spPr>
          <a:xfrm flipH="1" flipV="1">
            <a:off x="2935924" y="2442065"/>
            <a:ext cx="1604408" cy="12155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3" idx="0"/>
            <a:endCxn id="44" idx="6"/>
          </p:cNvCxnSpPr>
          <p:nvPr/>
        </p:nvCxnSpPr>
        <p:spPr>
          <a:xfrm flipH="1" flipV="1">
            <a:off x="3191246" y="3295650"/>
            <a:ext cx="1349086" cy="3619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3" idx="0"/>
            <a:endCxn id="45" idx="4"/>
          </p:cNvCxnSpPr>
          <p:nvPr/>
        </p:nvCxnSpPr>
        <p:spPr>
          <a:xfrm flipV="1">
            <a:off x="4540332" y="2362200"/>
            <a:ext cx="192727" cy="129540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895846" y="4299466"/>
            <a:ext cx="674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e(#</a:t>
            </a:r>
            <a:r>
              <a:rPr lang="en-US" dirty="0" err="1" smtClean="0">
                <a:solidFill>
                  <a:schemeClr val="tx1"/>
                </a:solidFill>
              </a:rPr>
              <a:t>Semantic_Web</a:t>
            </a:r>
            <a:r>
              <a:rPr lang="en-US" dirty="0" smtClean="0">
                <a:solidFill>
                  <a:schemeClr val="tx1"/>
                </a:solidFill>
              </a:rPr>
              <a:t>) = ((p</a:t>
            </a:r>
            <a:r>
              <a:rPr lang="en-US" baseline="-25000" dirty="0" smtClean="0">
                <a:solidFill>
                  <a:schemeClr val="tx1"/>
                </a:solidFill>
              </a:rPr>
              <a:t>5</a:t>
            </a:r>
            <a:r>
              <a:rPr lang="en-US" dirty="0" smtClean="0">
                <a:solidFill>
                  <a:schemeClr val="tx1"/>
                </a:solidFill>
              </a:rPr>
              <a:t>(OWL) v p</a:t>
            </a:r>
            <a:r>
              <a:rPr lang="en-US" baseline="-25000" dirty="0" smtClean="0">
                <a:solidFill>
                  <a:schemeClr val="tx1"/>
                </a:solidFill>
              </a:rPr>
              <a:t>5</a:t>
            </a:r>
            <a:r>
              <a:rPr lang="en-US" dirty="0" smtClean="0">
                <a:solidFill>
                  <a:schemeClr val="tx1"/>
                </a:solidFill>
              </a:rPr>
              <a:t>(Reasoning) </a:t>
            </a:r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dirty="0" smtClean="0">
                <a:solidFill>
                  <a:schemeClr val="tx1"/>
                </a:solidFill>
              </a:rPr>
              <a:t> p</a:t>
            </a:r>
            <a:r>
              <a:rPr lang="en-US" baseline="-25000" dirty="0" smtClean="0">
                <a:solidFill>
                  <a:schemeClr val="tx1"/>
                </a:solidFill>
              </a:rPr>
              <a:t>5</a:t>
            </a:r>
            <a:r>
              <a:rPr lang="en-US" dirty="0" smtClean="0">
                <a:solidFill>
                  <a:schemeClr val="tx1"/>
                </a:solidFill>
              </a:rPr>
              <a:t>(A.I.))  </a:t>
            </a:r>
            <a:r>
              <a:rPr lang="en-US" dirty="0" err="1" smtClean="0">
                <a:solidFill>
                  <a:schemeClr val="tx1"/>
                </a:solidFill>
              </a:rPr>
              <a:t>λ</a:t>
            </a:r>
            <a:r>
              <a:rPr lang="en-US" baseline="-25000" dirty="0" err="1" smtClean="0">
                <a:solidFill>
                  <a:schemeClr val="tx1"/>
                </a:solidFill>
              </a:rPr>
              <a:t>ecai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79" name="Flowchart: Process 78"/>
          <p:cNvSpPr/>
          <p:nvPr/>
        </p:nvSpPr>
        <p:spPr>
          <a:xfrm>
            <a:off x="7846219" y="4029736"/>
            <a:ext cx="457200" cy="304800"/>
          </a:xfrm>
          <a:prstGeom prst="flowChartProcess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895846" y="4876800"/>
            <a:ext cx="32576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e(p</a:t>
            </a:r>
            <a:r>
              <a:rPr lang="en-US" baseline="-25000" dirty="0">
                <a:solidFill>
                  <a:schemeClr val="tx1"/>
                </a:solidFill>
              </a:rPr>
              <a:t>5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 smtClean="0">
                <a:solidFill>
                  <a:schemeClr val="tx1"/>
                </a:solidFill>
              </a:rPr>
              <a:t>= (</a:t>
            </a:r>
            <a:r>
              <a:rPr lang="en-US" dirty="0">
                <a:solidFill>
                  <a:schemeClr val="tx1"/>
                </a:solidFill>
              </a:rPr>
              <a:t>1 v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0 v</a:t>
            </a:r>
            <a:r>
              <a:rPr lang="en-US" dirty="0" smtClean="0">
                <a:solidFill>
                  <a:schemeClr val="tx1"/>
                </a:solidFill>
              </a:rPr>
              <a:t> 0) 0.69 = 0.69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743201" y="4881748"/>
            <a:ext cx="221623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4121232" y="4299466"/>
            <a:ext cx="1371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5437414" y="4299466"/>
            <a:ext cx="166322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7156057" y="4299466"/>
            <a:ext cx="88414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8040197" y="4329795"/>
            <a:ext cx="48600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2818545" y="4897996"/>
            <a:ext cx="121503" cy="369332"/>
          </a:xfrm>
          <a:prstGeom prst="rect">
            <a:avLst/>
          </a:prstGeom>
          <a:solidFill>
            <a:schemeClr val="accent6">
              <a:lumMod val="60000"/>
              <a:lumOff val="40000"/>
              <a:alpha val="64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191246" y="4885568"/>
            <a:ext cx="121503" cy="369332"/>
          </a:xfrm>
          <a:prstGeom prst="rect">
            <a:avLst/>
          </a:prstGeom>
          <a:solidFill>
            <a:schemeClr val="accent1">
              <a:lumMod val="20000"/>
              <a:lumOff val="80000"/>
              <a:alpha val="6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539886" y="4869780"/>
            <a:ext cx="121503" cy="369332"/>
          </a:xfrm>
          <a:prstGeom prst="rect">
            <a:avLst/>
          </a:prstGeom>
          <a:solidFill>
            <a:schemeClr val="accent1">
              <a:lumMod val="20000"/>
              <a:lumOff val="80000"/>
              <a:alpha val="6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121232" y="4299466"/>
            <a:ext cx="1327818" cy="369332"/>
          </a:xfrm>
          <a:prstGeom prst="rect">
            <a:avLst/>
          </a:prstGeom>
          <a:solidFill>
            <a:schemeClr val="accent6">
              <a:lumMod val="60000"/>
              <a:lumOff val="40000"/>
              <a:alpha val="64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492833" y="4294583"/>
            <a:ext cx="1502404" cy="369332"/>
          </a:xfrm>
          <a:prstGeom prst="rect">
            <a:avLst/>
          </a:prstGeom>
          <a:solidFill>
            <a:schemeClr val="accent1">
              <a:lumMod val="20000"/>
              <a:lumOff val="80000"/>
              <a:alpha val="6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027333" y="4294583"/>
            <a:ext cx="1003448" cy="369332"/>
          </a:xfrm>
          <a:prstGeom prst="rect">
            <a:avLst/>
          </a:prstGeom>
          <a:solidFill>
            <a:schemeClr val="accent1">
              <a:lumMod val="20000"/>
              <a:lumOff val="80000"/>
              <a:alpha val="6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771652" y="4885568"/>
            <a:ext cx="495548" cy="365512"/>
          </a:xfrm>
          <a:prstGeom prst="rect">
            <a:avLst/>
          </a:prstGeom>
          <a:solidFill>
            <a:schemeClr val="accent4">
              <a:lumMod val="40000"/>
              <a:lumOff val="60000"/>
              <a:alpha val="64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419599" y="4881748"/>
            <a:ext cx="733869" cy="429514"/>
          </a:xfrm>
          <a:prstGeom prst="ellipse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8074819" y="4294583"/>
            <a:ext cx="495548" cy="365512"/>
          </a:xfrm>
          <a:prstGeom prst="rect">
            <a:avLst/>
          </a:prstGeom>
          <a:solidFill>
            <a:schemeClr val="accent4">
              <a:lumMod val="40000"/>
              <a:lumOff val="60000"/>
              <a:alpha val="64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18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6" dur="indefinite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1" dur="indefinite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6" dur="indefinite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1" dur="indefinite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1" dur="indefinite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7" grpId="0"/>
      <p:bldP spid="88" grpId="0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100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4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495800" cy="8382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9699" name="Title 1"/>
          <p:cNvSpPr txBox="1">
            <a:spLocks/>
          </p:cNvSpPr>
          <p:nvPr/>
        </p:nvSpPr>
        <p:spPr bwMode="auto">
          <a:xfrm>
            <a:off x="0" y="0"/>
            <a:ext cx="449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sz="4400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-76200" y="0"/>
            <a:ext cx="9220200" cy="6858000"/>
            <a:chOff x="-76200" y="0"/>
            <a:chExt cx="9220200" cy="6858000"/>
          </a:xfrm>
        </p:grpSpPr>
        <p:pic>
          <p:nvPicPr>
            <p:cNvPr id="1026" name="Picture 2" descr="C:\Users\camerond\Downloads\knoesis_white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20000" y="6553200"/>
              <a:ext cx="1366838" cy="190500"/>
            </a:xfrm>
            <a:prstGeom prst="rect">
              <a:avLst/>
            </a:prstGeom>
            <a:noFill/>
            <a:effectLst>
              <a:outerShdw sx="1000" sy="1000" algn="ctr" rotWithShape="0">
                <a:srgbClr val="000000">
                  <a:alpha val="43137"/>
                </a:srgbClr>
              </a:outerShdw>
            </a:effec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6400800"/>
              <a:ext cx="655638" cy="4572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29706" name="Picture 4" descr="C:\Users\camerond\Downloads\e_white_trans_new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27333" y="6553200"/>
              <a:ext cx="5080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/>
          </p:nvSpPr>
          <p:spPr>
            <a:xfrm>
              <a:off x="-76200" y="6394450"/>
              <a:ext cx="9220200" cy="46038"/>
            </a:xfrm>
            <a:prstGeom prst="rect">
              <a:avLst/>
            </a:prstGeom>
            <a:solidFill>
              <a:srgbClr val="5A7C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4495800" cy="838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6350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495800" y="0"/>
              <a:ext cx="464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0" sx="105000" sy="105000" algn="ctr" rotWithShape="0">
                <a:srgbClr val="000000">
                  <a:alpha val="36000"/>
                </a:srgbClr>
              </a:outerShdw>
            </a:effectLst>
          </p:spPr>
        </p:pic>
        <p:sp>
          <p:nvSpPr>
            <p:cNvPr id="8" name="Rectangle 7"/>
            <p:cNvSpPr/>
            <p:nvPr/>
          </p:nvSpPr>
          <p:spPr>
            <a:xfrm>
              <a:off x="0" y="609600"/>
              <a:ext cx="4572000" cy="136525"/>
            </a:xfrm>
            <a:prstGeom prst="rect">
              <a:avLst/>
            </a:prstGeom>
            <a:solidFill>
              <a:srgbClr val="5A7CB2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9701" name="Rectangle 1"/>
          <p:cNvSpPr>
            <a:spLocks noChangeArrowheads="1"/>
          </p:cNvSpPr>
          <p:nvPr/>
        </p:nvSpPr>
        <p:spPr bwMode="auto">
          <a:xfrm>
            <a:off x="0" y="0"/>
            <a:ext cx="4495800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 dirty="0" smtClean="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COMPUTING EXPERTISE</a:t>
            </a:r>
            <a:endParaRPr lang="en-GB" sz="2800" dirty="0">
              <a:solidFill>
                <a:srgbClr val="000000"/>
              </a:solidFill>
              <a:ea typeface="AR PL ShanHeiSun Uni" charset="0"/>
              <a:cs typeface="AR PL ShanHeiSun Uni" charset="0"/>
            </a:endParaRPr>
          </a:p>
        </p:txBody>
      </p:sp>
      <p:sp>
        <p:nvSpPr>
          <p:cNvPr id="17" name="Slide Number Placeholder 17"/>
          <p:cNvSpPr txBox="1">
            <a:spLocks/>
          </p:cNvSpPr>
          <p:nvPr/>
        </p:nvSpPr>
        <p:spPr bwMode="auto">
          <a:xfrm>
            <a:off x="3505200" y="64008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179102BA-3CED-4159-95E5-CF121C2DCD17}" type="slidenum">
              <a:rPr lang="en-US" sz="1200">
                <a:solidFill>
                  <a:srgbClr val="898989"/>
                </a:solidFill>
                <a:ea typeface="AR PL ShanHeiSun Uni" charset="0"/>
                <a:cs typeface="AR PL ShanHeiSun Uni" charset="0"/>
              </a:rPr>
              <a:pPr algn="ctr"/>
              <a:t>8</a:t>
            </a:fld>
            <a:endParaRPr lang="en-US" sz="1200" dirty="0">
              <a:solidFill>
                <a:srgbClr val="898989"/>
              </a:solidFill>
              <a:ea typeface="AR PL ShanHeiSun Uni" charset="0"/>
              <a:cs typeface="AR PL ShanHeiSun Uni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687290" y="3390900"/>
            <a:ext cx="1752600" cy="4572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#Semantic_Web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458690" y="4076700"/>
            <a:ext cx="5334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</a:t>
            </a:r>
            <a:r>
              <a:rPr lang="en-US" sz="1200" b="1" baseline="-25000" dirty="0" smtClean="0">
                <a:solidFill>
                  <a:schemeClr val="tx1"/>
                </a:solidFill>
              </a:rPr>
              <a:t>49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68290" y="4229100"/>
            <a:ext cx="5334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</a:t>
            </a:r>
            <a:r>
              <a:rPr lang="en-US" sz="1200" b="1" baseline="-25000" dirty="0" smtClean="0">
                <a:solidFill>
                  <a:schemeClr val="tx1"/>
                </a:solidFill>
              </a:rPr>
              <a:t>73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677890" y="4229100"/>
            <a:ext cx="5334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</a:t>
            </a:r>
            <a:r>
              <a:rPr lang="en-US" sz="1200" b="1" baseline="-25000" dirty="0" smtClean="0">
                <a:solidFill>
                  <a:schemeClr val="tx1"/>
                </a:solidFill>
              </a:rPr>
              <a:t>70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287490" y="4000500"/>
            <a:ext cx="5334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</a:t>
            </a:r>
            <a:r>
              <a:rPr lang="en-US" sz="1200" b="1" baseline="-25000" dirty="0" smtClean="0">
                <a:solidFill>
                  <a:schemeClr val="tx1"/>
                </a:solidFill>
              </a:rPr>
              <a:t>17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592290" y="3695700"/>
            <a:ext cx="5334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</a:t>
            </a:r>
            <a:r>
              <a:rPr lang="en-US" sz="1200" b="1" baseline="-25000" dirty="0" smtClean="0">
                <a:solidFill>
                  <a:schemeClr val="tx1"/>
                </a:solidFill>
              </a:rPr>
              <a:t>40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6439890" y="3238500"/>
            <a:ext cx="5334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</a:t>
            </a:r>
            <a:r>
              <a:rPr lang="en-US" sz="1200" b="1" baseline="-25000" dirty="0" smtClean="0">
                <a:solidFill>
                  <a:schemeClr val="tx1"/>
                </a:solidFill>
              </a:rPr>
              <a:t>37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6135090" y="2933700"/>
            <a:ext cx="5334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</a:t>
            </a:r>
            <a:r>
              <a:rPr lang="en-US" sz="1200" b="1" baseline="-25000" dirty="0" smtClean="0">
                <a:solidFill>
                  <a:schemeClr val="tx1"/>
                </a:solidFill>
              </a:rPr>
              <a:t>68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5601690" y="2705100"/>
            <a:ext cx="5334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</a:t>
            </a:r>
            <a:r>
              <a:rPr lang="en-US" sz="1200" b="1" baseline="-25000" dirty="0" smtClean="0">
                <a:solidFill>
                  <a:schemeClr val="tx1"/>
                </a:solidFill>
              </a:rPr>
              <a:t>13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4382490" y="2933700"/>
            <a:ext cx="5334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</a:t>
            </a:r>
            <a:r>
              <a:rPr lang="en-US" sz="1200" b="1" baseline="-25000" dirty="0" smtClean="0">
                <a:solidFill>
                  <a:schemeClr val="tx1"/>
                </a:solidFill>
              </a:rPr>
              <a:t>36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077690" y="3771900"/>
            <a:ext cx="5334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</a:t>
            </a:r>
            <a:r>
              <a:rPr lang="en-US" sz="1200" b="1" baseline="-25000" dirty="0" smtClean="0">
                <a:solidFill>
                  <a:schemeClr val="tx1"/>
                </a:solidFill>
              </a:rPr>
              <a:t>9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4077690" y="3238500"/>
            <a:ext cx="5334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</a:t>
            </a:r>
            <a:r>
              <a:rPr lang="en-US" sz="1200" b="1" baseline="-25000" dirty="0" smtClean="0">
                <a:solidFill>
                  <a:schemeClr val="tx1"/>
                </a:solidFill>
              </a:rPr>
              <a:t>20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4915890" y="2705100"/>
            <a:ext cx="533400" cy="228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</a:t>
            </a:r>
            <a:r>
              <a:rPr lang="en-US" sz="1200" b="1" baseline="-25000" dirty="0" smtClean="0">
                <a:solidFill>
                  <a:schemeClr val="tx1"/>
                </a:solidFill>
              </a:rPr>
              <a:t>29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16" idx="0"/>
            <a:endCxn id="25" idx="4"/>
          </p:cNvCxnSpPr>
          <p:nvPr/>
        </p:nvCxnSpPr>
        <p:spPr>
          <a:xfrm rot="5400000" flipH="1" flipV="1">
            <a:off x="5487390" y="3009900"/>
            <a:ext cx="457200" cy="304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6" idx="0"/>
            <a:endCxn id="24" idx="4"/>
          </p:cNvCxnSpPr>
          <p:nvPr/>
        </p:nvCxnSpPr>
        <p:spPr>
          <a:xfrm rot="5400000" flipH="1" flipV="1">
            <a:off x="5868390" y="2857500"/>
            <a:ext cx="228600" cy="838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6" idx="0"/>
            <a:endCxn id="29" idx="5"/>
          </p:cNvCxnSpPr>
          <p:nvPr/>
        </p:nvCxnSpPr>
        <p:spPr>
          <a:xfrm rot="16200000" flipV="1">
            <a:off x="5222044" y="3049353"/>
            <a:ext cx="490678" cy="19241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6" idx="0"/>
            <a:endCxn id="23" idx="2"/>
          </p:cNvCxnSpPr>
          <p:nvPr/>
        </p:nvCxnSpPr>
        <p:spPr>
          <a:xfrm rot="5400000" flipH="1" flipV="1">
            <a:off x="5982690" y="2933700"/>
            <a:ext cx="38100" cy="8763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6" idx="0"/>
            <a:endCxn id="26" idx="6"/>
          </p:cNvCxnSpPr>
          <p:nvPr/>
        </p:nvCxnSpPr>
        <p:spPr>
          <a:xfrm rot="16200000" flipV="1">
            <a:off x="5068290" y="2895600"/>
            <a:ext cx="342900" cy="6477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6" idx="4"/>
            <a:endCxn id="18" idx="0"/>
          </p:cNvCxnSpPr>
          <p:nvPr/>
        </p:nvCxnSpPr>
        <p:spPr>
          <a:xfrm rot="5400000">
            <a:off x="5030190" y="3543300"/>
            <a:ext cx="228600" cy="838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6" idx="4"/>
            <a:endCxn id="19" idx="0"/>
          </p:cNvCxnSpPr>
          <p:nvPr/>
        </p:nvCxnSpPr>
        <p:spPr>
          <a:xfrm rot="5400000">
            <a:off x="5258790" y="3924300"/>
            <a:ext cx="38100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6" idx="4"/>
            <a:endCxn id="20" idx="0"/>
          </p:cNvCxnSpPr>
          <p:nvPr/>
        </p:nvCxnSpPr>
        <p:spPr>
          <a:xfrm rot="16200000" flipH="1">
            <a:off x="5563590" y="3848100"/>
            <a:ext cx="3810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6" idx="4"/>
            <a:endCxn id="21" idx="2"/>
          </p:cNvCxnSpPr>
          <p:nvPr/>
        </p:nvCxnSpPr>
        <p:spPr>
          <a:xfrm rot="16200000" flipH="1">
            <a:off x="5792190" y="3619500"/>
            <a:ext cx="266700" cy="7239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6" idx="0"/>
            <a:endCxn id="28" idx="6"/>
          </p:cNvCxnSpPr>
          <p:nvPr/>
        </p:nvCxnSpPr>
        <p:spPr>
          <a:xfrm rot="16200000" flipV="1">
            <a:off x="5068290" y="2895600"/>
            <a:ext cx="38100" cy="952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6" idx="4"/>
            <a:endCxn id="27" idx="6"/>
          </p:cNvCxnSpPr>
          <p:nvPr/>
        </p:nvCxnSpPr>
        <p:spPr>
          <a:xfrm rot="5400000">
            <a:off x="5068290" y="3390900"/>
            <a:ext cx="38100" cy="952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6" idx="4"/>
            <a:endCxn id="22" idx="2"/>
          </p:cNvCxnSpPr>
          <p:nvPr/>
        </p:nvCxnSpPr>
        <p:spPr>
          <a:xfrm rot="5400000" flipH="1" flipV="1">
            <a:off x="6058890" y="3314700"/>
            <a:ext cx="38100" cy="10287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1639290" y="4610100"/>
            <a:ext cx="1295400" cy="381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#A.I.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3391890" y="5524500"/>
            <a:ext cx="533400" cy="228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</a:t>
            </a:r>
            <a:r>
              <a:rPr lang="en-US" sz="1200" b="1" baseline="-25000" dirty="0" smtClean="0">
                <a:solidFill>
                  <a:schemeClr val="tx1"/>
                </a:solidFill>
              </a:rPr>
              <a:t>5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1486890" y="5219700"/>
            <a:ext cx="1295400" cy="381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#Reasoning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2934690" y="4381500"/>
            <a:ext cx="1295400" cy="381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#OWL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1410690" y="2019300"/>
            <a:ext cx="1371600" cy="381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#Know. Acq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2477490" y="2476500"/>
            <a:ext cx="1447800" cy="381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#Know. Man.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687290" y="2095500"/>
            <a:ext cx="1371600" cy="381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#XML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5601690" y="4914900"/>
            <a:ext cx="1371600" cy="381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#Semantics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1334490" y="3771900"/>
            <a:ext cx="1371600" cy="381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#Languages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4230090" y="4686300"/>
            <a:ext cx="1371600" cy="381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#Content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4611090" y="5524500"/>
            <a:ext cx="533400" cy="228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</a:t>
            </a:r>
            <a:r>
              <a:rPr lang="en-US" sz="1200" b="1" baseline="-25000" dirty="0" smtClean="0">
                <a:solidFill>
                  <a:schemeClr val="tx1"/>
                </a:solidFill>
              </a:rPr>
              <a:t>50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cxnSp>
        <p:nvCxnSpPr>
          <p:cNvPr id="53" name="Straight Arrow Connector 52"/>
          <p:cNvCxnSpPr>
            <a:stCxn id="43" idx="0"/>
            <a:endCxn id="42" idx="5"/>
          </p:cNvCxnSpPr>
          <p:nvPr/>
        </p:nvCxnSpPr>
        <p:spPr>
          <a:xfrm rot="16200000" flipV="1">
            <a:off x="2907189" y="4773098"/>
            <a:ext cx="589196" cy="91360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3" idx="0"/>
            <a:endCxn id="44" idx="6"/>
          </p:cNvCxnSpPr>
          <p:nvPr/>
        </p:nvCxnSpPr>
        <p:spPr>
          <a:xfrm rot="16200000" flipV="1">
            <a:off x="3163290" y="5029200"/>
            <a:ext cx="114300" cy="8763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3" idx="0"/>
            <a:endCxn id="45" idx="4"/>
          </p:cNvCxnSpPr>
          <p:nvPr/>
        </p:nvCxnSpPr>
        <p:spPr>
          <a:xfrm rot="16200000" flipV="1">
            <a:off x="3239490" y="5105400"/>
            <a:ext cx="762000" cy="7620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4230090" y="2476500"/>
            <a:ext cx="533400" cy="228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</a:t>
            </a:r>
            <a:r>
              <a:rPr lang="en-US" sz="1200" b="1" baseline="-25000" dirty="0" smtClean="0">
                <a:solidFill>
                  <a:schemeClr val="tx1"/>
                </a:solidFill>
              </a:rPr>
              <a:t>8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>
            <a:stCxn id="56" idx="2"/>
            <a:endCxn id="45" idx="0"/>
          </p:cNvCxnSpPr>
          <p:nvPr/>
        </p:nvCxnSpPr>
        <p:spPr>
          <a:xfrm rot="10800000" flipV="1">
            <a:off x="3582390" y="2590800"/>
            <a:ext cx="647700" cy="17907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6" idx="2"/>
            <a:endCxn id="47" idx="6"/>
          </p:cNvCxnSpPr>
          <p:nvPr/>
        </p:nvCxnSpPr>
        <p:spPr>
          <a:xfrm rot="10800000" flipV="1">
            <a:off x="3925290" y="2590800"/>
            <a:ext cx="304800" cy="7620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6" idx="2"/>
            <a:endCxn id="46" idx="6"/>
          </p:cNvCxnSpPr>
          <p:nvPr/>
        </p:nvCxnSpPr>
        <p:spPr>
          <a:xfrm rot="10800000">
            <a:off x="2782290" y="2209800"/>
            <a:ext cx="14478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5601690" y="1714500"/>
            <a:ext cx="533400" cy="228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</a:t>
            </a:r>
            <a:r>
              <a:rPr lang="en-US" sz="1200" b="1" baseline="-25000" dirty="0" smtClean="0">
                <a:solidFill>
                  <a:schemeClr val="tx1"/>
                </a:solidFill>
              </a:rPr>
              <a:t>42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cxnSp>
        <p:nvCxnSpPr>
          <p:cNvPr id="61" name="Straight Arrow Connector 60"/>
          <p:cNvCxnSpPr>
            <a:stCxn id="60" idx="2"/>
            <a:endCxn id="69" idx="6"/>
          </p:cNvCxnSpPr>
          <p:nvPr/>
        </p:nvCxnSpPr>
        <p:spPr>
          <a:xfrm rot="10800000">
            <a:off x="4915890" y="1828800"/>
            <a:ext cx="6858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2" idx="0"/>
            <a:endCxn id="45" idx="4"/>
          </p:cNvCxnSpPr>
          <p:nvPr/>
        </p:nvCxnSpPr>
        <p:spPr>
          <a:xfrm rot="16200000" flipV="1">
            <a:off x="3849090" y="4495800"/>
            <a:ext cx="762000" cy="129540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2" idx="0"/>
            <a:endCxn id="49" idx="4"/>
          </p:cNvCxnSpPr>
          <p:nvPr/>
        </p:nvCxnSpPr>
        <p:spPr>
          <a:xfrm rot="5400000" flipH="1" flipV="1">
            <a:off x="5468340" y="4705350"/>
            <a:ext cx="228600" cy="140970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2" idx="0"/>
            <a:endCxn id="51" idx="4"/>
          </p:cNvCxnSpPr>
          <p:nvPr/>
        </p:nvCxnSpPr>
        <p:spPr>
          <a:xfrm rot="5400000" flipH="1" flipV="1">
            <a:off x="4668240" y="5276850"/>
            <a:ext cx="457200" cy="381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2706090" y="3390900"/>
            <a:ext cx="533400" cy="228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</a:t>
            </a:r>
            <a:r>
              <a:rPr lang="en-US" sz="1200" b="1" baseline="-25000" dirty="0" smtClean="0">
                <a:solidFill>
                  <a:schemeClr val="tx1"/>
                </a:solidFill>
              </a:rPr>
              <a:t>53</a:t>
            </a:r>
            <a:endParaRPr lang="en-US" sz="1200" b="1" baseline="-25000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/>
          <p:cNvCxnSpPr>
            <a:stCxn id="65" idx="0"/>
            <a:endCxn id="46" idx="4"/>
          </p:cNvCxnSpPr>
          <p:nvPr/>
        </p:nvCxnSpPr>
        <p:spPr>
          <a:xfrm rot="16200000" flipV="1">
            <a:off x="2039340" y="2457450"/>
            <a:ext cx="990600" cy="8763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5" idx="4"/>
            <a:endCxn id="50" idx="0"/>
          </p:cNvCxnSpPr>
          <p:nvPr/>
        </p:nvCxnSpPr>
        <p:spPr>
          <a:xfrm rot="5400000">
            <a:off x="2420340" y="3219450"/>
            <a:ext cx="152400" cy="952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5" idx="4"/>
            <a:endCxn id="45" idx="0"/>
          </p:cNvCxnSpPr>
          <p:nvPr/>
        </p:nvCxnSpPr>
        <p:spPr>
          <a:xfrm rot="16200000" flipH="1">
            <a:off x="2896590" y="3695700"/>
            <a:ext cx="7620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3544290" y="1638300"/>
            <a:ext cx="1371600" cy="381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#Web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70" name="Straight Arrow Connector 69"/>
          <p:cNvCxnSpPr>
            <a:stCxn id="60" idx="4"/>
            <a:endCxn id="48" idx="0"/>
          </p:cNvCxnSpPr>
          <p:nvPr/>
        </p:nvCxnSpPr>
        <p:spPr>
          <a:xfrm rot="5400000">
            <a:off x="5544540" y="1771650"/>
            <a:ext cx="152400" cy="49530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6211290" y="2400300"/>
            <a:ext cx="990600" cy="3048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#RDF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72" name="Straight Arrow Connector 71"/>
          <p:cNvCxnSpPr>
            <a:stCxn id="60" idx="4"/>
            <a:endCxn id="71" idx="0"/>
          </p:cNvCxnSpPr>
          <p:nvPr/>
        </p:nvCxnSpPr>
        <p:spPr>
          <a:xfrm rot="16200000" flipH="1">
            <a:off x="6058890" y="1752600"/>
            <a:ext cx="457200" cy="83820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65" idx="0"/>
            <a:endCxn id="47" idx="4"/>
          </p:cNvCxnSpPr>
          <p:nvPr/>
        </p:nvCxnSpPr>
        <p:spPr>
          <a:xfrm rot="5400000" flipH="1" flipV="1">
            <a:off x="2820390" y="3009900"/>
            <a:ext cx="53340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Freeform 73"/>
          <p:cNvSpPr/>
          <p:nvPr/>
        </p:nvSpPr>
        <p:spPr>
          <a:xfrm>
            <a:off x="3630107" y="3589168"/>
            <a:ext cx="1038688" cy="784194"/>
          </a:xfrm>
          <a:custGeom>
            <a:avLst/>
            <a:gdLst>
              <a:gd name="connsiteX0" fmla="*/ 1038688 w 1038688"/>
              <a:gd name="connsiteY0" fmla="*/ 20715 h 784194"/>
              <a:gd name="connsiteX1" fmla="*/ 408373 w 1038688"/>
              <a:gd name="connsiteY1" fmla="*/ 91736 h 784194"/>
              <a:gd name="connsiteX2" fmla="*/ 230820 w 1038688"/>
              <a:gd name="connsiteY2" fmla="*/ 571130 h 784194"/>
              <a:gd name="connsiteX3" fmla="*/ 0 w 1038688"/>
              <a:gd name="connsiteY3" fmla="*/ 784194 h 784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8688" h="784194">
                <a:moveTo>
                  <a:pt x="1038688" y="20715"/>
                </a:moveTo>
                <a:cubicBezTo>
                  <a:pt x="790853" y="10357"/>
                  <a:pt x="543018" y="0"/>
                  <a:pt x="408373" y="91736"/>
                </a:cubicBezTo>
                <a:cubicBezTo>
                  <a:pt x="273728" y="183472"/>
                  <a:pt x="298882" y="455720"/>
                  <a:pt x="230820" y="571130"/>
                </a:cubicBezTo>
                <a:cubicBezTo>
                  <a:pt x="162758" y="686540"/>
                  <a:pt x="81379" y="735367"/>
                  <a:pt x="0" y="784194"/>
                </a:cubicBezTo>
              </a:path>
            </a:pathLst>
          </a:cu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5450030" y="2482418"/>
            <a:ext cx="221942" cy="878890"/>
          </a:xfrm>
          <a:custGeom>
            <a:avLst/>
            <a:gdLst>
              <a:gd name="connsiteX0" fmla="*/ 115410 w 221942"/>
              <a:gd name="connsiteY0" fmla="*/ 878890 h 878890"/>
              <a:gd name="connsiteX1" fmla="*/ 213064 w 221942"/>
              <a:gd name="connsiteY1" fmla="*/ 585927 h 878890"/>
              <a:gd name="connsiteX2" fmla="*/ 62143 w 221942"/>
              <a:gd name="connsiteY2" fmla="*/ 337352 h 878890"/>
              <a:gd name="connsiteX3" fmla="*/ 0 w 221942"/>
              <a:gd name="connsiteY3" fmla="*/ 0 h 878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942" h="878890">
                <a:moveTo>
                  <a:pt x="115410" y="878890"/>
                </a:moveTo>
                <a:cubicBezTo>
                  <a:pt x="168676" y="777536"/>
                  <a:pt x="221942" y="676183"/>
                  <a:pt x="213064" y="585927"/>
                </a:cubicBezTo>
                <a:cubicBezTo>
                  <a:pt x="204186" y="495671"/>
                  <a:pt x="97654" y="435006"/>
                  <a:pt x="62143" y="337352"/>
                </a:cubicBezTo>
                <a:cubicBezTo>
                  <a:pt x="26632" y="239698"/>
                  <a:pt x="13316" y="119849"/>
                  <a:pt x="0" y="0"/>
                </a:cubicBezTo>
              </a:path>
            </a:pathLst>
          </a:cu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5574317" y="2704360"/>
            <a:ext cx="1118587" cy="674703"/>
          </a:xfrm>
          <a:custGeom>
            <a:avLst/>
            <a:gdLst>
              <a:gd name="connsiteX0" fmla="*/ 0 w 1118587"/>
              <a:gd name="connsiteY0" fmla="*/ 674703 h 674703"/>
              <a:gd name="connsiteX1" fmla="*/ 417251 w 1118587"/>
              <a:gd name="connsiteY1" fmla="*/ 488272 h 674703"/>
              <a:gd name="connsiteX2" fmla="*/ 514905 w 1118587"/>
              <a:gd name="connsiteY2" fmla="*/ 257453 h 674703"/>
              <a:gd name="connsiteX3" fmla="*/ 701336 w 1118587"/>
              <a:gd name="connsiteY3" fmla="*/ 142043 h 674703"/>
              <a:gd name="connsiteX4" fmla="*/ 1029810 w 1118587"/>
              <a:gd name="connsiteY4" fmla="*/ 106532 h 674703"/>
              <a:gd name="connsiteX5" fmla="*/ 1118587 w 1118587"/>
              <a:gd name="connsiteY5" fmla="*/ 0 h 67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8587" h="674703">
                <a:moveTo>
                  <a:pt x="0" y="674703"/>
                </a:moveTo>
                <a:cubicBezTo>
                  <a:pt x="165717" y="616258"/>
                  <a:pt x="331434" y="557814"/>
                  <a:pt x="417251" y="488272"/>
                </a:cubicBezTo>
                <a:cubicBezTo>
                  <a:pt x="503068" y="418730"/>
                  <a:pt x="467558" y="315158"/>
                  <a:pt x="514905" y="257453"/>
                </a:cubicBezTo>
                <a:cubicBezTo>
                  <a:pt x="562253" y="199748"/>
                  <a:pt x="615519" y="167197"/>
                  <a:pt x="701336" y="142043"/>
                </a:cubicBezTo>
                <a:cubicBezTo>
                  <a:pt x="787154" y="116890"/>
                  <a:pt x="960268" y="130206"/>
                  <a:pt x="1029810" y="106532"/>
                </a:cubicBezTo>
                <a:cubicBezTo>
                  <a:pt x="1099352" y="82858"/>
                  <a:pt x="1108969" y="41429"/>
                  <a:pt x="1118587" y="0"/>
                </a:cubicBezTo>
              </a:path>
            </a:pathLst>
          </a:cu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5565440" y="3840702"/>
            <a:ext cx="738325" cy="1074198"/>
          </a:xfrm>
          <a:custGeom>
            <a:avLst/>
            <a:gdLst>
              <a:gd name="connsiteX0" fmla="*/ 0 w 738325"/>
              <a:gd name="connsiteY0" fmla="*/ 0 h 1074198"/>
              <a:gd name="connsiteX1" fmla="*/ 71021 w 738325"/>
              <a:gd name="connsiteY1" fmla="*/ 363984 h 1074198"/>
              <a:gd name="connsiteX2" fmla="*/ 88776 w 738325"/>
              <a:gd name="connsiteY2" fmla="*/ 665825 h 1074198"/>
              <a:gd name="connsiteX3" fmla="*/ 239697 w 738325"/>
              <a:gd name="connsiteY3" fmla="*/ 870012 h 1074198"/>
              <a:gd name="connsiteX4" fmla="*/ 656947 w 738325"/>
              <a:gd name="connsiteY4" fmla="*/ 985421 h 1074198"/>
              <a:gd name="connsiteX5" fmla="*/ 727968 w 738325"/>
              <a:gd name="connsiteY5" fmla="*/ 1074198 h 1074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8325" h="1074198">
                <a:moveTo>
                  <a:pt x="0" y="0"/>
                </a:moveTo>
                <a:cubicBezTo>
                  <a:pt x="28112" y="126506"/>
                  <a:pt x="56225" y="253013"/>
                  <a:pt x="71021" y="363984"/>
                </a:cubicBezTo>
                <a:cubicBezTo>
                  <a:pt x="85817" y="474955"/>
                  <a:pt x="60663" y="581487"/>
                  <a:pt x="88776" y="665825"/>
                </a:cubicBezTo>
                <a:cubicBezTo>
                  <a:pt x="116889" y="750163"/>
                  <a:pt x="145002" y="816746"/>
                  <a:pt x="239697" y="870012"/>
                </a:cubicBezTo>
                <a:cubicBezTo>
                  <a:pt x="334392" y="923278"/>
                  <a:pt x="575569" y="951390"/>
                  <a:pt x="656947" y="985421"/>
                </a:cubicBezTo>
                <a:cubicBezTo>
                  <a:pt x="738325" y="1019452"/>
                  <a:pt x="733146" y="1046825"/>
                  <a:pt x="727968" y="1074198"/>
                </a:cubicBezTo>
              </a:path>
            </a:pathLst>
          </a:cu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3203979" y="2864158"/>
            <a:ext cx="2343705" cy="514905"/>
          </a:xfrm>
          <a:custGeom>
            <a:avLst/>
            <a:gdLst>
              <a:gd name="connsiteX0" fmla="*/ 2343705 w 2343705"/>
              <a:gd name="connsiteY0" fmla="*/ 514905 h 514905"/>
              <a:gd name="connsiteX1" fmla="*/ 1731146 w 2343705"/>
              <a:gd name="connsiteY1" fmla="*/ 328474 h 514905"/>
              <a:gd name="connsiteX2" fmla="*/ 1455938 w 2343705"/>
              <a:gd name="connsiteY2" fmla="*/ 381740 h 514905"/>
              <a:gd name="connsiteX3" fmla="*/ 1020932 w 2343705"/>
              <a:gd name="connsiteY3" fmla="*/ 275208 h 514905"/>
              <a:gd name="connsiteX4" fmla="*/ 541538 w 2343705"/>
              <a:gd name="connsiteY4" fmla="*/ 177554 h 514905"/>
              <a:gd name="connsiteX5" fmla="*/ 0 w 2343705"/>
              <a:gd name="connsiteY5" fmla="*/ 0 h 514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43705" h="514905">
                <a:moveTo>
                  <a:pt x="2343705" y="514905"/>
                </a:moveTo>
                <a:cubicBezTo>
                  <a:pt x="2111406" y="432786"/>
                  <a:pt x="1879107" y="350668"/>
                  <a:pt x="1731146" y="328474"/>
                </a:cubicBezTo>
                <a:cubicBezTo>
                  <a:pt x="1583185" y="306280"/>
                  <a:pt x="1574307" y="390618"/>
                  <a:pt x="1455938" y="381740"/>
                </a:cubicBezTo>
                <a:cubicBezTo>
                  <a:pt x="1337569" y="372862"/>
                  <a:pt x="1173332" y="309239"/>
                  <a:pt x="1020932" y="275208"/>
                </a:cubicBezTo>
                <a:cubicBezTo>
                  <a:pt x="868532" y="241177"/>
                  <a:pt x="711693" y="223422"/>
                  <a:pt x="541538" y="177554"/>
                </a:cubicBezTo>
                <a:cubicBezTo>
                  <a:pt x="371383" y="131686"/>
                  <a:pt x="185691" y="65843"/>
                  <a:pt x="0" y="0"/>
                </a:cubicBezTo>
              </a:path>
            </a:pathLst>
          </a:cu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545642" y="5768602"/>
            <a:ext cx="2217848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e(p</a:t>
            </a:r>
            <a:r>
              <a:rPr lang="en-US" baseline="-25000" dirty="0">
                <a:solidFill>
                  <a:schemeClr val="tx1"/>
                </a:solidFill>
              </a:rPr>
              <a:t>5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 smtClean="0">
                <a:solidFill>
                  <a:schemeClr val="tx1"/>
                </a:solidFill>
              </a:rPr>
              <a:t>= </a:t>
            </a:r>
            <a:r>
              <a:rPr lang="en-US" dirty="0" err="1" smtClean="0">
                <a:solidFill>
                  <a:schemeClr val="tx1"/>
                </a:solidFill>
              </a:rPr>
              <a:t>λ</a:t>
            </a:r>
            <a:r>
              <a:rPr lang="en-US" baseline="-25000" dirty="0" err="1" smtClean="0">
                <a:solidFill>
                  <a:schemeClr val="tx1"/>
                </a:solidFill>
              </a:rPr>
              <a:t>ecai</a:t>
            </a:r>
            <a:r>
              <a:rPr lang="en-US" baseline="-2500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= 0.69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2743459" y="1987033"/>
            <a:ext cx="2217848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e(p</a:t>
            </a:r>
            <a:r>
              <a:rPr lang="en-US" baseline="-25000" dirty="0" smtClean="0">
                <a:solidFill>
                  <a:schemeClr val="tx1"/>
                </a:solidFill>
              </a:rPr>
              <a:t>8</a:t>
            </a:r>
            <a:r>
              <a:rPr lang="en-US" dirty="0" smtClean="0">
                <a:solidFill>
                  <a:schemeClr val="tx1"/>
                </a:solidFill>
              </a:rPr>
              <a:t>) = </a:t>
            </a:r>
            <a:r>
              <a:rPr lang="en-US" dirty="0" err="1" smtClean="0">
                <a:solidFill>
                  <a:schemeClr val="tx1"/>
                </a:solidFill>
              </a:rPr>
              <a:t>λ</a:t>
            </a:r>
            <a:r>
              <a:rPr lang="en-US" baseline="-25000" dirty="0" err="1" smtClean="0">
                <a:solidFill>
                  <a:schemeClr val="tx1"/>
                </a:solidFill>
              </a:rPr>
              <a:t>ekaw</a:t>
            </a:r>
            <a:r>
              <a:rPr lang="en-US" baseline="-2500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= 0.55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6287490" y="1462579"/>
            <a:ext cx="2217848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e(p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) = </a:t>
            </a:r>
            <a:r>
              <a:rPr lang="en-US" dirty="0" err="1" smtClean="0">
                <a:solidFill>
                  <a:schemeClr val="tx1"/>
                </a:solidFill>
              </a:rPr>
              <a:t>λ</a:t>
            </a:r>
            <a:r>
              <a:rPr lang="en-US" baseline="-25000" dirty="0" err="1" smtClean="0">
                <a:solidFill>
                  <a:schemeClr val="tx1"/>
                </a:solidFill>
              </a:rPr>
              <a:t>www</a:t>
            </a:r>
            <a:r>
              <a:rPr lang="en-US" baseline="-2500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= 1.54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5317485" y="5467349"/>
            <a:ext cx="2217848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e(p</a:t>
            </a:r>
            <a:r>
              <a:rPr lang="en-US" baseline="-25000" dirty="0" smtClean="0">
                <a:solidFill>
                  <a:schemeClr val="tx1"/>
                </a:solidFill>
              </a:rPr>
              <a:t>50</a:t>
            </a:r>
            <a:r>
              <a:rPr lang="en-US" dirty="0" smtClean="0">
                <a:solidFill>
                  <a:schemeClr val="tx1"/>
                </a:solidFill>
              </a:rPr>
              <a:t>) = </a:t>
            </a:r>
            <a:r>
              <a:rPr lang="en-US" dirty="0" err="1" smtClean="0">
                <a:solidFill>
                  <a:schemeClr val="tx1"/>
                </a:solidFill>
              </a:rPr>
              <a:t>λ</a:t>
            </a:r>
            <a:r>
              <a:rPr lang="en-US" baseline="-25000" dirty="0" err="1" smtClean="0">
                <a:solidFill>
                  <a:schemeClr val="tx1"/>
                </a:solidFill>
              </a:rPr>
              <a:t>ewimt</a:t>
            </a:r>
            <a:r>
              <a:rPr lang="en-US" baseline="-2500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= 0.1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77966" y="3219449"/>
            <a:ext cx="2217848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e(p</a:t>
            </a:r>
            <a:r>
              <a:rPr lang="en-US" baseline="-25000" dirty="0" smtClean="0">
                <a:solidFill>
                  <a:schemeClr val="tx1"/>
                </a:solidFill>
              </a:rPr>
              <a:t>53</a:t>
            </a:r>
            <a:r>
              <a:rPr lang="en-US" dirty="0" smtClean="0">
                <a:solidFill>
                  <a:schemeClr val="tx1"/>
                </a:solidFill>
              </a:rPr>
              <a:t>) = </a:t>
            </a:r>
            <a:r>
              <a:rPr lang="en-US" dirty="0" err="1" smtClean="0">
                <a:solidFill>
                  <a:schemeClr val="tx1"/>
                </a:solidFill>
              </a:rPr>
              <a:t>λ</a:t>
            </a:r>
            <a:r>
              <a:rPr lang="en-US" baseline="-25000" dirty="0" err="1" smtClean="0">
                <a:solidFill>
                  <a:schemeClr val="tx1"/>
                </a:solidFill>
              </a:rPr>
              <a:t>ekaw</a:t>
            </a:r>
            <a:r>
              <a:rPr lang="en-US" dirty="0" smtClean="0">
                <a:solidFill>
                  <a:schemeClr val="tx1"/>
                </a:solidFill>
              </a:rPr>
              <a:t>= 0.55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30069" y="1058338"/>
            <a:ext cx="3932842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e‘’ = 0.69+0.55+1.54+0.1+0.55=3.43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7125690" y="2969118"/>
            <a:ext cx="125631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e’ = 10.40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463641" y="4386240"/>
            <a:ext cx="2585048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 = 10.40+3.43=13.43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" name="Straight Connector 3"/>
          <p:cNvCxnSpPr>
            <a:stCxn id="88" idx="0"/>
            <a:endCxn id="87" idx="2"/>
          </p:cNvCxnSpPr>
          <p:nvPr/>
        </p:nvCxnSpPr>
        <p:spPr>
          <a:xfrm flipH="1" flipV="1">
            <a:off x="7753845" y="3338450"/>
            <a:ext cx="2320" cy="104779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9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81BD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81BD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81BD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81BD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81BD"/>
                                      </p:to>
                                    </p:animClr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8F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8F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8F"/>
                                      </p:to>
                                    </p:animClr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8F"/>
                                      </p:to>
                                    </p:animClr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8F"/>
                                      </p:to>
                                    </p:animClr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8F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8F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8F"/>
                                      </p:to>
                                    </p:animClr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8F"/>
                                      </p:to>
                                    </p:animClr>
                                    <p:set>
                                      <p:cBhvr>
                                        <p:cTn id="8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8F"/>
                                      </p:to>
                                    </p:animClr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8F"/>
                                      </p:to>
                                    </p:animClr>
                                    <p:set>
                                      <p:cBhvr>
                                        <p:cTn id="9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8F"/>
                                      </p:to>
                                    </p:animClr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8F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8F"/>
                                      </p:to>
                                    </p:animClr>
                                    <p:set>
                                      <p:cBhvr>
                                        <p:cTn id="10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8F"/>
                                      </p:to>
                                    </p:animClr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8F"/>
                                      </p:to>
                                    </p:animClr>
                                    <p:set>
                                      <p:cBhvr>
                                        <p:cTn id="11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8F"/>
                                      </p:to>
                                    </p:animClr>
                                    <p:set>
                                      <p:cBhvr>
                                        <p:cTn id="12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8F"/>
                                      </p:to>
                                    </p:animClr>
                                    <p:set>
                                      <p:cBhvr>
                                        <p:cTn id="12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8F"/>
                                      </p:to>
                                    </p:animClr>
                                    <p:set>
                                      <p:cBhvr>
                                        <p:cTn id="12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8F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8F"/>
                                      </p:to>
                                    </p:animClr>
                                    <p:set>
                                      <p:cBhvr>
                                        <p:cTn id="13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8F"/>
                                      </p:to>
                                    </p:animClr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8F"/>
                                      </p:to>
                                    </p:animClr>
                                    <p:set>
                                      <p:cBhvr>
                                        <p:cTn id="14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C08F"/>
                                      </p:to>
                                    </p:animClr>
                                    <p:set>
                                      <p:cBhvr>
                                        <p:cTn id="14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7" dur="indefinite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8" dur="indefinite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0" dur="indefinite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1" dur="indefinite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3" dur="indefinite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4" dur="indefinite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6" dur="indefinite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7" dur="indefinite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9" dur="indefinite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0" dur="indefinite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2" dur="indefinite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3" dur="indefinite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5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6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8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9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1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2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4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5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7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8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0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1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3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4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6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7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9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0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2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3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5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6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8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9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1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2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4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5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7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8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0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1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3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4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6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7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9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0" dur="indefinite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2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3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6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8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9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1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2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4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5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7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8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0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61" dur="indefinite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6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67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9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70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2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73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5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76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8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79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1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2" dur="indefinite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4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5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7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8" dur="indefinite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0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91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3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94" dur="indefinite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6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97" dur="indefinite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9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00" dur="indefinite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2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03" dur="indefinite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5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06" dur="indefinite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8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09" dur="indefinite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1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2" dur="indefinite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4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5" dur="indefinite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7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8" dur="indefinite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0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21" dur="indefinite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3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24" dur="indefinite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6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27" dur="indefinite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9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30" dur="indefinite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2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33" dur="indefinite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5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36" dur="indefinite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8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39" dur="indefinite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1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2" dur="indefinite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4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5" dur="indefinite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7" dur="indefinite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8" dur="indefinite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0" dur="indefinite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51" dur="indefinite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3" dur="indefinite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54" dur="indefinite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57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9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0" dur="indefinite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2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3" dur="indefinite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5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6" dur="indefinite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8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9" dur="indefinite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6" grpId="0" animBg="1"/>
      <p:bldP spid="60" grpId="0" animBg="1"/>
      <p:bldP spid="65" grpId="0" animBg="1"/>
      <p:bldP spid="69" grpId="0" animBg="1"/>
      <p:bldP spid="71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79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495800" cy="8382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9699" name="Title 1"/>
          <p:cNvSpPr txBox="1">
            <a:spLocks/>
          </p:cNvSpPr>
          <p:nvPr/>
        </p:nvSpPr>
        <p:spPr bwMode="auto">
          <a:xfrm>
            <a:off x="0" y="0"/>
            <a:ext cx="449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sz="4400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-76200" y="0"/>
            <a:ext cx="9220200" cy="6858000"/>
            <a:chOff x="-76200" y="0"/>
            <a:chExt cx="9220200" cy="6858000"/>
          </a:xfrm>
        </p:grpSpPr>
        <p:pic>
          <p:nvPicPr>
            <p:cNvPr id="1026" name="Picture 2" descr="C:\Users\camerond\Downloads\knoesis_white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20000" y="6553200"/>
              <a:ext cx="1366838" cy="190500"/>
            </a:xfrm>
            <a:prstGeom prst="rect">
              <a:avLst/>
            </a:prstGeom>
            <a:noFill/>
            <a:effectLst>
              <a:outerShdw sx="1000" sy="1000" algn="ctr" rotWithShape="0">
                <a:srgbClr val="000000">
                  <a:alpha val="43137"/>
                </a:srgbClr>
              </a:outerShdw>
            </a:effec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6400800"/>
              <a:ext cx="655638" cy="4572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29706" name="Picture 4" descr="C:\Users\camerond\Downloads\e_white_trans_new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27333" y="6553200"/>
              <a:ext cx="5080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/>
          </p:nvSpPr>
          <p:spPr>
            <a:xfrm>
              <a:off x="-76200" y="6394450"/>
              <a:ext cx="9220200" cy="46038"/>
            </a:xfrm>
            <a:prstGeom prst="rect">
              <a:avLst/>
            </a:prstGeom>
            <a:solidFill>
              <a:srgbClr val="5A7C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4495800" cy="838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635000" dist="50800" dir="5400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495800" y="0"/>
              <a:ext cx="464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0" sx="105000" sy="105000" algn="ctr" rotWithShape="0">
                <a:srgbClr val="000000">
                  <a:alpha val="36000"/>
                </a:srgbClr>
              </a:outerShdw>
            </a:effectLst>
          </p:spPr>
        </p:pic>
        <p:sp>
          <p:nvSpPr>
            <p:cNvPr id="8" name="Rectangle 7"/>
            <p:cNvSpPr/>
            <p:nvPr/>
          </p:nvSpPr>
          <p:spPr>
            <a:xfrm>
              <a:off x="0" y="609600"/>
              <a:ext cx="4572000" cy="136525"/>
            </a:xfrm>
            <a:prstGeom prst="rect">
              <a:avLst/>
            </a:prstGeom>
            <a:solidFill>
              <a:srgbClr val="5A7CB2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9701" name="Rectangle 1"/>
          <p:cNvSpPr>
            <a:spLocks noChangeArrowheads="1"/>
          </p:cNvSpPr>
          <p:nvPr/>
        </p:nvSpPr>
        <p:spPr bwMode="auto">
          <a:xfrm>
            <a:off x="0" y="0"/>
            <a:ext cx="5105400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 smtClean="0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DATASET</a:t>
            </a:r>
            <a:endParaRPr lang="en-GB" sz="3200" dirty="0">
              <a:solidFill>
                <a:srgbClr val="000000"/>
              </a:solidFill>
              <a:ea typeface="AR PL ShanHeiSun Uni" charset="0"/>
              <a:cs typeface="AR PL ShanHeiSun Uni" charset="0"/>
            </a:endParaRPr>
          </a:p>
        </p:txBody>
      </p:sp>
      <p:sp>
        <p:nvSpPr>
          <p:cNvPr id="16" name="Slide Number Placeholder 17"/>
          <p:cNvSpPr txBox="1">
            <a:spLocks/>
          </p:cNvSpPr>
          <p:nvPr/>
        </p:nvSpPr>
        <p:spPr bwMode="auto">
          <a:xfrm>
            <a:off x="3505200" y="64008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179102BA-3CED-4159-95E5-CF121C2DCD17}" type="slidenum">
              <a:rPr lang="en-US" sz="1200">
                <a:solidFill>
                  <a:srgbClr val="898989"/>
                </a:solidFill>
                <a:ea typeface="AR PL ShanHeiSun Uni" charset="0"/>
                <a:cs typeface="AR PL ShanHeiSun Uni" charset="0"/>
              </a:rPr>
              <a:pPr algn="ctr"/>
              <a:t>9</a:t>
            </a:fld>
            <a:endParaRPr lang="en-US" sz="1200" dirty="0">
              <a:solidFill>
                <a:srgbClr val="898989"/>
              </a:solidFill>
              <a:ea typeface="AR PL ShanHeiSun Uni" charset="0"/>
              <a:cs typeface="AR PL ShanHeiSun Uni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457200" y="1094563"/>
            <a:ext cx="8229600" cy="508049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lvl="1">
              <a:buFont typeface="Wingdings" pitchFamily="2" charset="2"/>
              <a:buChar char="§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GB" sz="3200" dirty="0" smtClean="0">
                <a:solidFill>
                  <a:schemeClr val="tx1"/>
                </a:solidFill>
                <a:latin typeface="+mn-lt"/>
                <a:ea typeface="AR PL ShanHeiSun Uni" charset="0"/>
                <a:cs typeface="AR PL ShanHeiSun Uni" charset="0"/>
              </a:rPr>
              <a:t> </a:t>
            </a:r>
            <a:r>
              <a:rPr lang="en-GB" sz="2800" dirty="0" smtClean="0">
                <a:solidFill>
                  <a:schemeClr val="tx1"/>
                </a:solidFill>
                <a:latin typeface="+mn-lt"/>
                <a:ea typeface="AR PL ShanHeiSun Uni" charset="0"/>
                <a:cs typeface="AR PL ShanHeiSun Uni" charset="0"/>
              </a:rPr>
              <a:t>Papers-to-Topics Dataset</a:t>
            </a:r>
          </a:p>
          <a:p>
            <a:pPr marL="1257300" lvl="2" indent="-342900">
              <a:buFont typeface="Courier New" pitchFamily="49" charset="0"/>
              <a:buChar char="o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476,299 </a:t>
            </a:r>
            <a:r>
              <a:rPr lang="en-US" sz="2400" dirty="0">
                <a:solidFill>
                  <a:schemeClr val="tx1"/>
                </a:solidFill>
              </a:rPr>
              <a:t>papers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1257300" lvl="2" indent="-342900">
              <a:buFont typeface="Courier New" pitchFamily="49" charset="0"/>
              <a:buChar char="o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676,569 relationships to topics</a:t>
            </a:r>
          </a:p>
          <a:p>
            <a:pPr marL="1257300" lvl="2" indent="-342900">
              <a:buFont typeface="Courier New" pitchFamily="49" charset="0"/>
              <a:buChar char="o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Focus Crawl DBLP</a:t>
            </a:r>
          </a:p>
          <a:p>
            <a:pPr lvl="2">
              <a:buFont typeface="Wingdings" pitchFamily="2" charset="2"/>
              <a:buChar char="§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GB" dirty="0" smtClean="0">
                <a:solidFill>
                  <a:schemeClr val="tx1"/>
                </a:solidFill>
                <a:ea typeface="AR PL ShanHeiSun Uni" charset="0"/>
                <a:cs typeface="AR PL ShanHeiSun Uni" charset="0"/>
              </a:rPr>
              <a:t> </a:t>
            </a:r>
            <a:r>
              <a:rPr lang="en-GB" sz="2800" dirty="0">
                <a:solidFill>
                  <a:schemeClr val="tx1"/>
                </a:solidFill>
                <a:ea typeface="AR PL ShanHeiSun Uni" charset="0"/>
                <a:cs typeface="AR PL ShanHeiSun Uni" charset="0"/>
              </a:rPr>
              <a:t>Taxonomy of CS Topics</a:t>
            </a:r>
          </a:p>
          <a:p>
            <a:pPr marL="1371600" lvl="2" indent="-457200">
              <a:buFont typeface="Courier New" pitchFamily="49" charset="0"/>
              <a:buChar char="o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GB" sz="2400" dirty="0" smtClean="0">
                <a:solidFill>
                  <a:schemeClr val="tx1"/>
                </a:solidFill>
                <a:ea typeface="AR PL ShanHeiSun Uni" charset="0"/>
                <a:cs typeface="AR PL ShanHeiSun Uni" charset="0"/>
              </a:rPr>
              <a:t>Manually (320 Topics)</a:t>
            </a:r>
          </a:p>
          <a:p>
            <a:pPr marL="1371600" lvl="2" indent="-457200">
              <a:buFont typeface="Courier New" pitchFamily="49" charset="0"/>
              <a:buChar char="o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GB" sz="2400" dirty="0" smtClean="0">
                <a:solidFill>
                  <a:schemeClr val="tx1"/>
                </a:solidFill>
                <a:ea typeface="AR PL ShanHeiSun Uni" charset="0"/>
                <a:cs typeface="AR PL ShanHeiSun Uni" charset="0"/>
              </a:rPr>
              <a:t>Conference Names (60)</a:t>
            </a:r>
          </a:p>
          <a:p>
            <a:pPr marL="1371600" lvl="2" indent="-457200">
              <a:buFont typeface="Courier New" pitchFamily="49" charset="0"/>
              <a:buChar char="o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GB" sz="2400" dirty="0" smtClean="0">
                <a:solidFill>
                  <a:schemeClr val="tx1"/>
                </a:solidFill>
                <a:ea typeface="AR PL ShanHeiSun Uni" charset="0"/>
                <a:cs typeface="AR PL ShanHeiSun Uni" charset="0"/>
              </a:rPr>
              <a:t>Session Names (216)</a:t>
            </a:r>
          </a:p>
          <a:p>
            <a:pPr marL="1371600" lvl="2" indent="-457200">
              <a:buFont typeface="Courier New" pitchFamily="49" charset="0"/>
              <a:buChar char="o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GB" sz="2400" dirty="0" smtClean="0">
                <a:solidFill>
                  <a:schemeClr val="tx1"/>
                </a:solidFill>
                <a:ea typeface="AR PL ShanHeiSun Uni" charset="0"/>
                <a:cs typeface="AR PL ShanHeiSun Uni" charset="0"/>
              </a:rPr>
              <a:t>Index Terms &amp; Yahoo! Term Extractor (128)</a:t>
            </a:r>
          </a:p>
          <a:p>
            <a:pPr marL="1371600" lvl="2" indent="-457200">
              <a:buFont typeface="Courier New" pitchFamily="49" charset="0"/>
              <a:buChar char="o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GB" sz="2400" dirty="0" err="1" smtClean="0">
                <a:solidFill>
                  <a:schemeClr val="tx1"/>
                </a:solidFill>
                <a:ea typeface="AR PL ShanHeiSun Uni" charset="0"/>
                <a:cs typeface="AR PL ShanHeiSun Uni" charset="0"/>
              </a:rPr>
              <a:t>O`Comma</a:t>
            </a:r>
            <a:r>
              <a:rPr lang="en-GB" sz="2400" dirty="0" smtClean="0">
                <a:solidFill>
                  <a:schemeClr val="tx1"/>
                </a:solidFill>
                <a:ea typeface="AR PL ShanHeiSun Uni" charset="0"/>
                <a:cs typeface="AR PL ShanHeiSun Uni" charset="0"/>
              </a:rPr>
              <a:t> Taxonomy (50)</a:t>
            </a:r>
          </a:p>
          <a:p>
            <a:pPr marL="1371600" lvl="2" indent="-457200">
              <a:buFont typeface="Courier New" pitchFamily="49" charset="0"/>
              <a:buChar char="o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endParaRPr lang="en-GB" sz="1200" dirty="0" smtClean="0">
              <a:solidFill>
                <a:schemeClr val="tx1"/>
              </a:solidFill>
              <a:ea typeface="AR PL ShanHeiSun Uni" charset="0"/>
              <a:cs typeface="AR PL ShanHeiSun Uni" charset="0"/>
            </a:endParaRPr>
          </a:p>
          <a:p>
            <a:pPr marL="914400" lvl="1" indent="-457200">
              <a:buFont typeface="Wingdings" pitchFamily="2" charset="2"/>
              <a:buChar char="§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GB" sz="2400" dirty="0" smtClean="0">
                <a:solidFill>
                  <a:schemeClr val="tx1"/>
                </a:solidFill>
                <a:ea typeface="AR PL ShanHeiSun Uni" charset="0"/>
                <a:cs typeface="AR PL ShanHeiSun Uni" charset="0"/>
              </a:rPr>
              <a:t>Publication Impact Factors</a:t>
            </a:r>
          </a:p>
          <a:p>
            <a:pPr marL="1371600" lvl="2" indent="-457200">
              <a:buFont typeface="Courier New" pitchFamily="49" charset="0"/>
              <a:buChar char="o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GB" sz="2400" dirty="0" err="1" smtClean="0">
                <a:solidFill>
                  <a:schemeClr val="tx1"/>
                </a:solidFill>
                <a:ea typeface="AR PL ShanHeiSun Uni" charset="0"/>
                <a:cs typeface="AR PL ShanHeiSun Uni" charset="0"/>
              </a:rPr>
              <a:t>Citeseer</a:t>
            </a:r>
            <a:r>
              <a:rPr lang="en-GB" sz="2400" dirty="0" smtClean="0">
                <a:solidFill>
                  <a:schemeClr val="tx1"/>
                </a:solidFill>
                <a:ea typeface="AR PL ShanHeiSun Uni" charset="0"/>
                <a:cs typeface="AR PL ShanHeiSun Uni" charset="0"/>
              </a:rPr>
              <a:t> (&gt;1200 Proceedings)</a:t>
            </a:r>
          </a:p>
        </p:txBody>
      </p:sp>
    </p:spTree>
    <p:extLst>
      <p:ext uri="{BB962C8B-B14F-4D97-AF65-F5344CB8AC3E}">
        <p14:creationId xmlns:p14="http://schemas.microsoft.com/office/powerpoint/2010/main" val="159687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2488</TotalTime>
  <Words>682</Words>
  <Application>Microsoft Office PowerPoint</Application>
  <PresentationFormat>On-screen Show (4:3)</PresentationFormat>
  <Paragraphs>252</Paragraphs>
  <Slides>17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3_Office Theme</vt:lpstr>
      <vt:lpstr>PowerPoint Presentation</vt:lpstr>
      <vt:lpstr>PowerPoint Presentation</vt:lpstr>
      <vt:lpstr>PowerPoint Presentation</vt:lpstr>
      <vt:lpstr>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</dc:creator>
  <cp:lastModifiedBy>Delroy</cp:lastModifiedBy>
  <cp:revision>526</cp:revision>
  <dcterms:modified xsi:type="dcterms:W3CDTF">2010-09-24T14:33:56Z</dcterms:modified>
</cp:coreProperties>
</file>